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notesSlides/notesSlide5.xml" ContentType="application/vnd.openxmlformats-officedocument.presentationml.notesSlide+xml"/>
  <Override PartName="/ppt/diagrams/layout11.xml" ContentType="application/vnd.openxmlformats-officedocument.drawingml.diagramLayout+xml"/>
  <Override PartName="/ppt/diagrams/drawing10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quickStyle5.xml" ContentType="application/vnd.openxmlformats-officedocument.drawingml.diagramStyle+xml"/>
  <Override PartName="/ppt/notesSlides/notesSlide3.xml" ContentType="application/vnd.openxmlformats-officedocument.presentationml.notesSlide+xml"/>
  <Default Extension="png" ContentType="image/png"/>
  <Override PartName="/ppt/diagrams/colors1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Default Extension="gif" ContentType="image/gif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notesSlides/notesSlide4.xml" ContentType="application/vnd.openxmlformats-officedocument.presentationml.notesSlid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349" r:id="rId3"/>
    <p:sldId id="352" r:id="rId4"/>
    <p:sldId id="308" r:id="rId5"/>
    <p:sldId id="358" r:id="rId6"/>
    <p:sldId id="357" r:id="rId7"/>
    <p:sldId id="305" r:id="rId8"/>
    <p:sldId id="348" r:id="rId9"/>
    <p:sldId id="319" r:id="rId10"/>
    <p:sldId id="276" r:id="rId11"/>
    <p:sldId id="281" r:id="rId12"/>
    <p:sldId id="334" r:id="rId13"/>
    <p:sldId id="359" r:id="rId14"/>
    <p:sldId id="360" r:id="rId15"/>
    <p:sldId id="330" r:id="rId16"/>
    <p:sldId id="299" r:id="rId17"/>
    <p:sldId id="335" r:id="rId18"/>
    <p:sldId id="327" r:id="rId19"/>
  </p:sldIdLst>
  <p:sldSz cx="9144000" cy="6858000" type="screen4x3"/>
  <p:notesSz cx="7102475" cy="936942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00"/>
    <a:srgbClr val="4F81BD"/>
    <a:srgbClr val="25406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9404" autoAdjust="0"/>
    <p:restoredTop sz="94660"/>
  </p:normalViewPr>
  <p:slideViewPr>
    <p:cSldViewPr>
      <p:cViewPr>
        <p:scale>
          <a:sx n="80" d="100"/>
          <a:sy n="80" d="100"/>
        </p:scale>
        <p:origin x="-1542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B4AC92-3F59-47D3-98E9-5AFD1BCCEC4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BA969EA4-0B36-477B-AA15-A979F94B277B}">
      <dgm:prSet custT="1"/>
      <dgm:spPr>
        <a:solidFill>
          <a:schemeClr val="bg1">
            <a:lumMod val="50000"/>
          </a:schemeClr>
        </a:solidFill>
      </dgm:spPr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CL" sz="2000" dirty="0" smtClean="0"/>
            <a:t>Buenos indicadores </a:t>
          </a:r>
          <a:r>
            <a:rPr lang="es-CL" sz="2000" dirty="0" err="1" smtClean="0"/>
            <a:t>bio</a:t>
          </a:r>
          <a:r>
            <a:rPr lang="es-CL" sz="2000" dirty="0" smtClean="0"/>
            <a:t> estadísticos en Chile.</a:t>
          </a:r>
        </a:p>
        <a:p>
          <a:pPr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dirty="0" smtClean="0"/>
            <a:t>Envejecimiento, alza de costos médicos, obesidad y otras patologías afectan a la población. </a:t>
          </a:r>
        </a:p>
      </dgm:t>
    </dgm:pt>
    <dgm:pt modelId="{E3FDC510-97BE-48E3-B180-BE7DFFF006EE}" type="parTrans" cxnId="{E4334F79-423C-4C02-A112-C77FEED99E37}">
      <dgm:prSet/>
      <dgm:spPr/>
      <dgm:t>
        <a:bodyPr/>
        <a:lstStyle/>
        <a:p>
          <a:endParaRPr lang="es-CL"/>
        </a:p>
      </dgm:t>
    </dgm:pt>
    <dgm:pt modelId="{AC5876C8-93B8-4B36-8047-99ED7B937086}" type="sibTrans" cxnId="{E4334F79-423C-4C02-A112-C77FEED99E37}">
      <dgm:prSet/>
      <dgm:spPr/>
      <dgm:t>
        <a:bodyPr/>
        <a:lstStyle/>
        <a:p>
          <a:endParaRPr lang="es-CL"/>
        </a:p>
      </dgm:t>
    </dgm:pt>
    <dgm:pt modelId="{7AA91E3D-158B-4227-A0D8-F946CB33ABE2}">
      <dgm:prSet/>
      <dgm:spPr/>
      <dgm:t>
        <a:bodyPr/>
        <a:lstStyle/>
        <a:p>
          <a:pPr rtl="0"/>
          <a:r>
            <a:rPr lang="es-CL" dirty="0" smtClean="0"/>
            <a:t>A más del 55% de la gente le preocupa el problema de salud</a:t>
          </a:r>
          <a:endParaRPr lang="es-CL" dirty="0"/>
        </a:p>
      </dgm:t>
    </dgm:pt>
    <dgm:pt modelId="{7B038344-2909-4E9B-BBC3-0805C327A13C}" type="parTrans" cxnId="{E23A79D5-F6C6-4D37-B6A5-DA42D5B75438}">
      <dgm:prSet/>
      <dgm:spPr/>
      <dgm:t>
        <a:bodyPr/>
        <a:lstStyle/>
        <a:p>
          <a:endParaRPr lang="es-CL"/>
        </a:p>
      </dgm:t>
    </dgm:pt>
    <dgm:pt modelId="{9791803A-C9E3-4546-BB6C-12A0CC870687}" type="sibTrans" cxnId="{E23A79D5-F6C6-4D37-B6A5-DA42D5B75438}">
      <dgm:prSet/>
      <dgm:spPr/>
      <dgm:t>
        <a:bodyPr/>
        <a:lstStyle/>
        <a:p>
          <a:endParaRPr lang="es-CL"/>
        </a:p>
      </dgm:t>
    </dgm:pt>
    <dgm:pt modelId="{AEDE5F3E-A71C-4DD5-8B06-854390D2A8AB}">
      <dgm:prSet/>
      <dgm:spPr/>
      <dgm:t>
        <a:bodyPr/>
        <a:lstStyle/>
        <a:p>
          <a:pPr rtl="0"/>
          <a:r>
            <a:rPr lang="es-CL" dirty="0" smtClean="0"/>
            <a:t>13,5 millones están el Sistema Público de FONASA, pero un 50% de ellos hace uso de prestaciones privadas</a:t>
          </a:r>
          <a:endParaRPr lang="es-CL" dirty="0"/>
        </a:p>
      </dgm:t>
    </dgm:pt>
    <dgm:pt modelId="{2B66B8CC-C0DE-4496-86FB-DAED1AB68CAF}" type="parTrans" cxnId="{BFC060E4-F3D0-4A0D-B4B3-0C8DCD6B6B19}">
      <dgm:prSet/>
      <dgm:spPr/>
      <dgm:t>
        <a:bodyPr/>
        <a:lstStyle/>
        <a:p>
          <a:endParaRPr lang="es-CL"/>
        </a:p>
      </dgm:t>
    </dgm:pt>
    <dgm:pt modelId="{50C2CA6B-3417-4B1E-9D20-27672CB64E18}" type="sibTrans" cxnId="{BFC060E4-F3D0-4A0D-B4B3-0C8DCD6B6B19}">
      <dgm:prSet/>
      <dgm:spPr/>
      <dgm:t>
        <a:bodyPr/>
        <a:lstStyle/>
        <a:p>
          <a:endParaRPr lang="es-CL"/>
        </a:p>
      </dgm:t>
    </dgm:pt>
    <dgm:pt modelId="{EDFEC01E-5349-48B2-9107-979E08CAD1A4}">
      <dgm:prSet/>
      <dgm:spPr/>
      <dgm:t>
        <a:bodyPr/>
        <a:lstStyle/>
        <a:p>
          <a:pPr rtl="0"/>
          <a:r>
            <a:rPr lang="es-CL" dirty="0" smtClean="0"/>
            <a:t>Sistema privado se afecta por alzas de los costos de la medicina</a:t>
          </a:r>
          <a:endParaRPr lang="es-CL" dirty="0"/>
        </a:p>
      </dgm:t>
    </dgm:pt>
    <dgm:pt modelId="{4C00A4AC-9D5B-45DD-8382-BDC168CEBA0B}" type="parTrans" cxnId="{43EC2F72-A00C-45A4-BD35-66E93AA1A2EC}">
      <dgm:prSet/>
      <dgm:spPr/>
      <dgm:t>
        <a:bodyPr/>
        <a:lstStyle/>
        <a:p>
          <a:endParaRPr lang="es-CL"/>
        </a:p>
      </dgm:t>
    </dgm:pt>
    <dgm:pt modelId="{82348267-D27D-4856-A581-0B469214A1ED}" type="sibTrans" cxnId="{43EC2F72-A00C-45A4-BD35-66E93AA1A2EC}">
      <dgm:prSet/>
      <dgm:spPr/>
      <dgm:t>
        <a:bodyPr/>
        <a:lstStyle/>
        <a:p>
          <a:endParaRPr lang="es-CL"/>
        </a:p>
      </dgm:t>
    </dgm:pt>
    <dgm:pt modelId="{091590C5-AE6E-49A8-80A8-0401CC0F7760}">
      <dgm:prSet/>
      <dgm:spPr/>
      <dgm:t>
        <a:bodyPr/>
        <a:lstStyle/>
        <a:p>
          <a:pPr rtl="0"/>
          <a:r>
            <a:rPr lang="es-CL" dirty="0" smtClean="0"/>
            <a:t>Sistema público también, pero lo financia con impuestos.</a:t>
          </a:r>
          <a:endParaRPr lang="es-CL" dirty="0"/>
        </a:p>
      </dgm:t>
    </dgm:pt>
    <dgm:pt modelId="{276C4ECA-CF16-4A90-AE43-A892F225E1A3}" type="parTrans" cxnId="{B5768D23-F9D6-4150-8FAD-3786DB51B808}">
      <dgm:prSet/>
      <dgm:spPr/>
      <dgm:t>
        <a:bodyPr/>
        <a:lstStyle/>
        <a:p>
          <a:endParaRPr lang="es-CL"/>
        </a:p>
      </dgm:t>
    </dgm:pt>
    <dgm:pt modelId="{0B50BE02-11B2-4C90-99DD-8AFEFAC46432}" type="sibTrans" cxnId="{B5768D23-F9D6-4150-8FAD-3786DB51B808}">
      <dgm:prSet/>
      <dgm:spPr/>
      <dgm:t>
        <a:bodyPr/>
        <a:lstStyle/>
        <a:p>
          <a:endParaRPr lang="es-CL"/>
        </a:p>
      </dgm:t>
    </dgm:pt>
    <dgm:pt modelId="{F4479B09-76AB-4C6E-BF8D-11E031EAFF13}">
      <dgm:prSet/>
      <dgm:spPr/>
      <dgm:t>
        <a:bodyPr/>
        <a:lstStyle/>
        <a:p>
          <a:pPr rtl="0"/>
          <a:r>
            <a:rPr lang="es-CL" dirty="0" smtClean="0"/>
            <a:t>Judicialización por alzas de precio en sistema privado</a:t>
          </a:r>
          <a:endParaRPr lang="es-CL" dirty="0"/>
        </a:p>
      </dgm:t>
    </dgm:pt>
    <dgm:pt modelId="{B12059D1-A27E-4A3A-BD6B-6B447A8238C4}" type="parTrans" cxnId="{A33479DA-8BD8-4B4F-B83C-B3F2522102F7}">
      <dgm:prSet/>
      <dgm:spPr/>
      <dgm:t>
        <a:bodyPr/>
        <a:lstStyle/>
        <a:p>
          <a:endParaRPr lang="es-CL"/>
        </a:p>
      </dgm:t>
    </dgm:pt>
    <dgm:pt modelId="{AA1A71FB-30C8-4038-81F0-29D03025716C}" type="sibTrans" cxnId="{A33479DA-8BD8-4B4F-B83C-B3F2522102F7}">
      <dgm:prSet/>
      <dgm:spPr/>
      <dgm:t>
        <a:bodyPr/>
        <a:lstStyle/>
        <a:p>
          <a:endParaRPr lang="es-CL"/>
        </a:p>
      </dgm:t>
    </dgm:pt>
    <dgm:pt modelId="{7E2D9429-411F-4224-BD8C-2F41B45508A5}">
      <dgm:prSet/>
      <dgm:spPr/>
      <dgm:t>
        <a:bodyPr/>
        <a:lstStyle/>
        <a:p>
          <a:pPr rtl="0"/>
          <a:r>
            <a:rPr lang="es-CL" dirty="0" smtClean="0"/>
            <a:t>Colas y listas de espera, servicios deficientes en el sistema estatal APS y MAHI</a:t>
          </a:r>
          <a:endParaRPr lang="es-CL" dirty="0"/>
        </a:p>
      </dgm:t>
    </dgm:pt>
    <dgm:pt modelId="{09409F94-DE9B-4F7F-A55A-B8A59EF89E22}" type="parTrans" cxnId="{DA9F4465-B1E7-4520-BCA5-B55FAE2FCC5A}">
      <dgm:prSet/>
      <dgm:spPr/>
      <dgm:t>
        <a:bodyPr/>
        <a:lstStyle/>
        <a:p>
          <a:endParaRPr lang="es-CL"/>
        </a:p>
      </dgm:t>
    </dgm:pt>
    <dgm:pt modelId="{3C8C392D-563D-4F31-A101-102DD881F14C}" type="sibTrans" cxnId="{DA9F4465-B1E7-4520-BCA5-B55FAE2FCC5A}">
      <dgm:prSet/>
      <dgm:spPr/>
      <dgm:t>
        <a:bodyPr/>
        <a:lstStyle/>
        <a:p>
          <a:endParaRPr lang="es-CL"/>
        </a:p>
      </dgm:t>
    </dgm:pt>
    <dgm:pt modelId="{00D6C808-2A54-400F-83AA-1AC97C27A667}">
      <dgm:prSet/>
      <dgm:spPr/>
      <dgm:t>
        <a:bodyPr/>
        <a:lstStyle/>
        <a:p>
          <a:pPr rtl="0"/>
          <a:r>
            <a:rPr lang="es-CL" dirty="0" smtClean="0"/>
            <a:t>Complejidad de planes privados, cautividad.</a:t>
          </a:r>
          <a:endParaRPr lang="es-CL" dirty="0"/>
        </a:p>
      </dgm:t>
    </dgm:pt>
    <dgm:pt modelId="{6910601E-F3D6-4199-B740-406883F6606A}" type="parTrans" cxnId="{D8620A76-9486-43A4-B7DF-0BC6848A3451}">
      <dgm:prSet/>
      <dgm:spPr/>
      <dgm:t>
        <a:bodyPr/>
        <a:lstStyle/>
        <a:p>
          <a:endParaRPr lang="es-CL"/>
        </a:p>
      </dgm:t>
    </dgm:pt>
    <dgm:pt modelId="{F8B14464-5BCA-494A-8544-4FDCD08DB337}" type="sibTrans" cxnId="{D8620A76-9486-43A4-B7DF-0BC6848A3451}">
      <dgm:prSet/>
      <dgm:spPr/>
      <dgm:t>
        <a:bodyPr/>
        <a:lstStyle/>
        <a:p>
          <a:endParaRPr lang="es-CL"/>
        </a:p>
      </dgm:t>
    </dgm:pt>
    <dgm:pt modelId="{F5E0C2CC-A5DC-4B16-827A-DE8C07DCD326}">
      <dgm:prSet/>
      <dgm:spPr/>
      <dgm:t>
        <a:bodyPr/>
        <a:lstStyle/>
        <a:p>
          <a:pPr rtl="0"/>
          <a:r>
            <a:rPr lang="es-CL" dirty="0" smtClean="0"/>
            <a:t>3,3 millones elijen el sistema privado libremente</a:t>
          </a:r>
          <a:endParaRPr lang="es-CL" dirty="0"/>
        </a:p>
      </dgm:t>
    </dgm:pt>
    <dgm:pt modelId="{336567EA-302F-42FC-8526-ABFB6909023E}" type="parTrans" cxnId="{D40B5A42-BBA9-4B57-B568-4E1B4E696765}">
      <dgm:prSet/>
      <dgm:spPr/>
      <dgm:t>
        <a:bodyPr/>
        <a:lstStyle/>
        <a:p>
          <a:endParaRPr lang="es-CL"/>
        </a:p>
      </dgm:t>
    </dgm:pt>
    <dgm:pt modelId="{18DA7FE8-14E1-42B6-B3A6-866799124CF6}" type="sibTrans" cxnId="{D40B5A42-BBA9-4B57-B568-4E1B4E696765}">
      <dgm:prSet/>
      <dgm:spPr/>
      <dgm:t>
        <a:bodyPr/>
        <a:lstStyle/>
        <a:p>
          <a:endParaRPr lang="es-CL"/>
        </a:p>
      </dgm:t>
    </dgm:pt>
    <dgm:pt modelId="{AE1FE2CF-F311-4F33-BCA1-38896C1F5BEF}">
      <dgm:prSet/>
      <dgm:spPr/>
      <dgm:t>
        <a:bodyPr/>
        <a:lstStyle/>
        <a:p>
          <a:pPr rtl="0"/>
          <a:r>
            <a:rPr lang="es-CL" dirty="0" smtClean="0"/>
            <a:t>Faltan recursos en Chile, humanos, equipamiento e infraestructura en salud</a:t>
          </a:r>
          <a:endParaRPr lang="es-CL" dirty="0"/>
        </a:p>
      </dgm:t>
    </dgm:pt>
    <dgm:pt modelId="{3D9D6A17-D9D2-4553-8A8E-C50B898A1601}" type="parTrans" cxnId="{84813815-5DBF-4959-BAC2-7757DE58F503}">
      <dgm:prSet/>
      <dgm:spPr/>
      <dgm:t>
        <a:bodyPr/>
        <a:lstStyle/>
        <a:p>
          <a:endParaRPr lang="es-CL"/>
        </a:p>
      </dgm:t>
    </dgm:pt>
    <dgm:pt modelId="{ED7CDB67-6583-4CE5-84F5-B912C7BC38BF}" type="sibTrans" cxnId="{84813815-5DBF-4959-BAC2-7757DE58F503}">
      <dgm:prSet/>
      <dgm:spPr/>
      <dgm:t>
        <a:bodyPr/>
        <a:lstStyle/>
        <a:p>
          <a:endParaRPr lang="es-CL"/>
        </a:p>
      </dgm:t>
    </dgm:pt>
    <dgm:pt modelId="{4B1D0E0A-3947-4C9E-92F1-060CFE8F4908}" type="pres">
      <dgm:prSet presAssocID="{E4B4AC92-3F59-47D3-98E9-5AFD1BCCEC4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80A9E9BF-8C89-4FB5-BE66-C20F71778EBE}" type="pres">
      <dgm:prSet presAssocID="{BA969EA4-0B36-477B-AA15-A979F94B277B}" presName="parentText" presStyleLbl="node1" presStyleIdx="0" presStyleCnt="1" custLinFactNeighborX="18" custLinFactNeighborY="-7616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D26805C-3071-4906-816D-65F15CDAEE64}" type="pres">
      <dgm:prSet presAssocID="{BA969EA4-0B36-477B-AA15-A979F94B277B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E23A79D5-F6C6-4D37-B6A5-DA42D5B75438}" srcId="{BA969EA4-0B36-477B-AA15-A979F94B277B}" destId="{7AA91E3D-158B-4227-A0D8-F946CB33ABE2}" srcOrd="0" destOrd="0" parTransId="{7B038344-2909-4E9B-BBC3-0805C327A13C}" sibTransId="{9791803A-C9E3-4546-BB6C-12A0CC870687}"/>
    <dgm:cxn modelId="{43EC2F72-A00C-45A4-BD35-66E93AA1A2EC}" srcId="{BA969EA4-0B36-477B-AA15-A979F94B277B}" destId="{EDFEC01E-5349-48B2-9107-979E08CAD1A4}" srcOrd="4" destOrd="0" parTransId="{4C00A4AC-9D5B-45DD-8382-BDC168CEBA0B}" sibTransId="{82348267-D27D-4856-A581-0B469214A1ED}"/>
    <dgm:cxn modelId="{E4334F79-423C-4C02-A112-C77FEED99E37}" srcId="{E4B4AC92-3F59-47D3-98E9-5AFD1BCCEC42}" destId="{BA969EA4-0B36-477B-AA15-A979F94B277B}" srcOrd="0" destOrd="0" parTransId="{E3FDC510-97BE-48E3-B180-BE7DFFF006EE}" sibTransId="{AC5876C8-93B8-4B36-8047-99ED7B937086}"/>
    <dgm:cxn modelId="{768122B2-EB1D-4EA9-99FC-24560D57B410}" type="presOf" srcId="{091590C5-AE6E-49A8-80A8-0401CC0F7760}" destId="{6D26805C-3071-4906-816D-65F15CDAEE64}" srcOrd="0" destOrd="5" presId="urn:microsoft.com/office/officeart/2005/8/layout/vList2"/>
    <dgm:cxn modelId="{A8EC8C4E-90A1-4F21-9066-814E5427990D}" type="presOf" srcId="{00D6C808-2A54-400F-83AA-1AC97C27A667}" destId="{6D26805C-3071-4906-816D-65F15CDAEE64}" srcOrd="0" destOrd="7" presId="urn:microsoft.com/office/officeart/2005/8/layout/vList2"/>
    <dgm:cxn modelId="{B61658AD-6B01-496E-965E-91D16ED643B0}" type="presOf" srcId="{F5E0C2CC-A5DC-4B16-827A-DE8C07DCD326}" destId="{6D26805C-3071-4906-816D-65F15CDAEE64}" srcOrd="0" destOrd="1" presId="urn:microsoft.com/office/officeart/2005/8/layout/vList2"/>
    <dgm:cxn modelId="{D8620A76-9486-43A4-B7DF-0BC6848A3451}" srcId="{BA969EA4-0B36-477B-AA15-A979F94B277B}" destId="{00D6C808-2A54-400F-83AA-1AC97C27A667}" srcOrd="7" destOrd="0" parTransId="{6910601E-F3D6-4199-B740-406883F6606A}" sibTransId="{F8B14464-5BCA-494A-8544-4FDCD08DB337}"/>
    <dgm:cxn modelId="{DA9F4465-B1E7-4520-BCA5-B55FAE2FCC5A}" srcId="{BA969EA4-0B36-477B-AA15-A979F94B277B}" destId="{7E2D9429-411F-4224-BD8C-2F41B45508A5}" srcOrd="8" destOrd="0" parTransId="{09409F94-DE9B-4F7F-A55A-B8A59EF89E22}" sibTransId="{3C8C392D-563D-4F31-A101-102DD881F14C}"/>
    <dgm:cxn modelId="{3FBBD311-8F0A-443A-A727-0F2EA4BE2604}" type="presOf" srcId="{F4479B09-76AB-4C6E-BF8D-11E031EAFF13}" destId="{6D26805C-3071-4906-816D-65F15CDAEE64}" srcOrd="0" destOrd="6" presId="urn:microsoft.com/office/officeart/2005/8/layout/vList2"/>
    <dgm:cxn modelId="{118B8C6F-3E94-422E-8C60-150A87E38994}" type="presOf" srcId="{7E2D9429-411F-4224-BD8C-2F41B45508A5}" destId="{6D26805C-3071-4906-816D-65F15CDAEE64}" srcOrd="0" destOrd="8" presId="urn:microsoft.com/office/officeart/2005/8/layout/vList2"/>
    <dgm:cxn modelId="{F92B0007-E65E-4B31-BD98-0553841489DF}" type="presOf" srcId="{EDFEC01E-5349-48B2-9107-979E08CAD1A4}" destId="{6D26805C-3071-4906-816D-65F15CDAEE64}" srcOrd="0" destOrd="4" presId="urn:microsoft.com/office/officeart/2005/8/layout/vList2"/>
    <dgm:cxn modelId="{B5768D23-F9D6-4150-8FAD-3786DB51B808}" srcId="{BA969EA4-0B36-477B-AA15-A979F94B277B}" destId="{091590C5-AE6E-49A8-80A8-0401CC0F7760}" srcOrd="5" destOrd="0" parTransId="{276C4ECA-CF16-4A90-AE43-A892F225E1A3}" sibTransId="{0B50BE02-11B2-4C90-99DD-8AFEFAC46432}"/>
    <dgm:cxn modelId="{4A6F28FE-3D5E-4ACE-94D3-9C7A88D14CA3}" type="presOf" srcId="{BA969EA4-0B36-477B-AA15-A979F94B277B}" destId="{80A9E9BF-8C89-4FB5-BE66-C20F71778EBE}" srcOrd="0" destOrd="0" presId="urn:microsoft.com/office/officeart/2005/8/layout/vList2"/>
    <dgm:cxn modelId="{84813815-5DBF-4959-BAC2-7757DE58F503}" srcId="{BA969EA4-0B36-477B-AA15-A979F94B277B}" destId="{AE1FE2CF-F311-4F33-BCA1-38896C1F5BEF}" srcOrd="3" destOrd="0" parTransId="{3D9D6A17-D9D2-4553-8A8E-C50B898A1601}" sibTransId="{ED7CDB67-6583-4CE5-84F5-B912C7BC38BF}"/>
    <dgm:cxn modelId="{CA7430CD-97E5-4594-99FB-C2ED3E187EFD}" type="presOf" srcId="{E4B4AC92-3F59-47D3-98E9-5AFD1BCCEC42}" destId="{4B1D0E0A-3947-4C9E-92F1-060CFE8F4908}" srcOrd="0" destOrd="0" presId="urn:microsoft.com/office/officeart/2005/8/layout/vList2"/>
    <dgm:cxn modelId="{C0DFA5AD-E248-4CC8-B29C-E8383A29733F}" type="presOf" srcId="{AE1FE2CF-F311-4F33-BCA1-38896C1F5BEF}" destId="{6D26805C-3071-4906-816D-65F15CDAEE64}" srcOrd="0" destOrd="3" presId="urn:microsoft.com/office/officeart/2005/8/layout/vList2"/>
    <dgm:cxn modelId="{76E1B243-3924-4C32-83F2-305FC1DE77FA}" type="presOf" srcId="{AEDE5F3E-A71C-4DD5-8B06-854390D2A8AB}" destId="{6D26805C-3071-4906-816D-65F15CDAEE64}" srcOrd="0" destOrd="2" presId="urn:microsoft.com/office/officeart/2005/8/layout/vList2"/>
    <dgm:cxn modelId="{0D70A2AC-CEB9-4CC5-BABF-42026B426463}" type="presOf" srcId="{7AA91E3D-158B-4227-A0D8-F946CB33ABE2}" destId="{6D26805C-3071-4906-816D-65F15CDAEE64}" srcOrd="0" destOrd="0" presId="urn:microsoft.com/office/officeart/2005/8/layout/vList2"/>
    <dgm:cxn modelId="{D40B5A42-BBA9-4B57-B568-4E1B4E696765}" srcId="{BA969EA4-0B36-477B-AA15-A979F94B277B}" destId="{F5E0C2CC-A5DC-4B16-827A-DE8C07DCD326}" srcOrd="1" destOrd="0" parTransId="{336567EA-302F-42FC-8526-ABFB6909023E}" sibTransId="{18DA7FE8-14E1-42B6-B3A6-866799124CF6}"/>
    <dgm:cxn modelId="{BFC060E4-F3D0-4A0D-B4B3-0C8DCD6B6B19}" srcId="{BA969EA4-0B36-477B-AA15-A979F94B277B}" destId="{AEDE5F3E-A71C-4DD5-8B06-854390D2A8AB}" srcOrd="2" destOrd="0" parTransId="{2B66B8CC-C0DE-4496-86FB-DAED1AB68CAF}" sibTransId="{50C2CA6B-3417-4B1E-9D20-27672CB64E18}"/>
    <dgm:cxn modelId="{A33479DA-8BD8-4B4F-B83C-B3F2522102F7}" srcId="{BA969EA4-0B36-477B-AA15-A979F94B277B}" destId="{F4479B09-76AB-4C6E-BF8D-11E031EAFF13}" srcOrd="6" destOrd="0" parTransId="{B12059D1-A27E-4A3A-BD6B-6B447A8238C4}" sibTransId="{AA1A71FB-30C8-4038-81F0-29D03025716C}"/>
    <dgm:cxn modelId="{61A04019-6B99-4C43-A233-AFD7E8151995}" type="presParOf" srcId="{4B1D0E0A-3947-4C9E-92F1-060CFE8F4908}" destId="{80A9E9BF-8C89-4FB5-BE66-C20F71778EBE}" srcOrd="0" destOrd="0" presId="urn:microsoft.com/office/officeart/2005/8/layout/vList2"/>
    <dgm:cxn modelId="{6DE32680-4562-4010-9135-1A7521D665D1}" type="presParOf" srcId="{4B1D0E0A-3947-4C9E-92F1-060CFE8F4908}" destId="{6D26805C-3071-4906-816D-65F15CDAEE64}" srcOrd="1" destOrd="0" presId="urn:microsoft.com/office/officeart/2005/8/layout/vList2"/>
  </dgm:cxnLst>
  <dgm:bg>
    <a:solidFill>
      <a:schemeClr val="tx2">
        <a:lumMod val="20000"/>
        <a:lumOff val="80000"/>
      </a:schemeClr>
    </a:solidFill>
  </dgm:bg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AB28592-F076-4556-B902-53C926356CB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AB87CB64-E274-49AE-A32D-0AD909C5C3B1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pPr rtl="0"/>
          <a:r>
            <a:rPr lang="es-CL" b="1" smtClean="0"/>
            <a:t>Seguros de Salud </a:t>
          </a:r>
          <a:endParaRPr lang="es-CL"/>
        </a:p>
      </dgm:t>
    </dgm:pt>
    <dgm:pt modelId="{5FC4A6A6-9EB1-4089-AE18-A4753F6E6039}" type="parTrans" cxnId="{B91FD680-6468-4DE9-B897-9341FA8EB819}">
      <dgm:prSet/>
      <dgm:spPr/>
      <dgm:t>
        <a:bodyPr/>
        <a:lstStyle/>
        <a:p>
          <a:endParaRPr lang="es-CL"/>
        </a:p>
      </dgm:t>
    </dgm:pt>
    <dgm:pt modelId="{DB830837-2D56-4865-83DE-94FB61399CBB}" type="sibTrans" cxnId="{B91FD680-6468-4DE9-B897-9341FA8EB819}">
      <dgm:prSet/>
      <dgm:spPr/>
      <dgm:t>
        <a:bodyPr/>
        <a:lstStyle/>
        <a:p>
          <a:endParaRPr lang="es-CL"/>
        </a:p>
      </dgm:t>
    </dgm:pt>
    <dgm:pt modelId="{0A3F2AB4-B534-4091-8BD3-43A34AFB25D3}">
      <dgm:prSet/>
      <dgm:spPr/>
      <dgm:t>
        <a:bodyPr/>
        <a:lstStyle/>
        <a:p>
          <a:pPr rtl="0"/>
          <a:r>
            <a:rPr lang="es-CL" smtClean="0"/>
            <a:t>Coberturas suplementarias</a:t>
          </a:r>
          <a:endParaRPr lang="es-CL"/>
        </a:p>
      </dgm:t>
    </dgm:pt>
    <dgm:pt modelId="{5723C2FA-DA85-4B1D-BA90-49064DE4C790}" type="parTrans" cxnId="{79F3C69E-353B-47AA-A627-4A7C1574B510}">
      <dgm:prSet/>
      <dgm:spPr/>
      <dgm:t>
        <a:bodyPr/>
        <a:lstStyle/>
        <a:p>
          <a:endParaRPr lang="es-CL"/>
        </a:p>
      </dgm:t>
    </dgm:pt>
    <dgm:pt modelId="{502DB5EB-1D99-4766-ACEF-6111D51CD62C}" type="sibTrans" cxnId="{79F3C69E-353B-47AA-A627-4A7C1574B510}">
      <dgm:prSet/>
      <dgm:spPr/>
      <dgm:t>
        <a:bodyPr/>
        <a:lstStyle/>
        <a:p>
          <a:endParaRPr lang="es-CL"/>
        </a:p>
      </dgm:t>
    </dgm:pt>
    <dgm:pt modelId="{AF97E50C-B32C-436A-A865-A6EC87A24F5D}">
      <dgm:prSet/>
      <dgm:spPr/>
      <dgm:t>
        <a:bodyPr/>
        <a:lstStyle/>
        <a:p>
          <a:pPr rtl="0"/>
          <a:r>
            <a:rPr lang="es-CL" smtClean="0"/>
            <a:t>Duración de los beneficios</a:t>
          </a:r>
          <a:endParaRPr lang="es-CL"/>
        </a:p>
      </dgm:t>
    </dgm:pt>
    <dgm:pt modelId="{237C9C33-9EBD-4276-959A-CA9FB6788C8C}" type="parTrans" cxnId="{E71CC3C9-D33F-4FB3-988C-683043D57435}">
      <dgm:prSet/>
      <dgm:spPr/>
      <dgm:t>
        <a:bodyPr/>
        <a:lstStyle/>
        <a:p>
          <a:endParaRPr lang="es-CL"/>
        </a:p>
      </dgm:t>
    </dgm:pt>
    <dgm:pt modelId="{9A8E4D23-EDCB-4687-B5D4-82BBEBF0D962}" type="sibTrans" cxnId="{E71CC3C9-D33F-4FB3-988C-683043D57435}">
      <dgm:prSet/>
      <dgm:spPr/>
      <dgm:t>
        <a:bodyPr/>
        <a:lstStyle/>
        <a:p>
          <a:endParaRPr lang="es-CL"/>
        </a:p>
      </dgm:t>
    </dgm:pt>
    <dgm:pt modelId="{17DA6E7F-E7EC-4D3B-95FC-6FDBF0E549B5}">
      <dgm:prSet/>
      <dgm:spPr/>
      <dgm:t>
        <a:bodyPr/>
        <a:lstStyle/>
        <a:p>
          <a:pPr rtl="0"/>
          <a:r>
            <a:rPr lang="es-CL" dirty="0" smtClean="0"/>
            <a:t>Integración vertical</a:t>
          </a:r>
          <a:endParaRPr lang="es-CL" dirty="0"/>
        </a:p>
      </dgm:t>
    </dgm:pt>
    <dgm:pt modelId="{A4A40509-6086-4BEA-BD34-6D3B1311C42F}" type="parTrans" cxnId="{02AF335C-F432-4283-935A-47E4C6DA4836}">
      <dgm:prSet/>
      <dgm:spPr/>
      <dgm:t>
        <a:bodyPr/>
        <a:lstStyle/>
        <a:p>
          <a:endParaRPr lang="es-CL"/>
        </a:p>
      </dgm:t>
    </dgm:pt>
    <dgm:pt modelId="{4FBD55C0-D28D-43E5-BC7B-3C1E72F4BE88}" type="sibTrans" cxnId="{02AF335C-F432-4283-935A-47E4C6DA4836}">
      <dgm:prSet/>
      <dgm:spPr/>
      <dgm:t>
        <a:bodyPr/>
        <a:lstStyle/>
        <a:p>
          <a:endParaRPr lang="es-CL"/>
        </a:p>
      </dgm:t>
    </dgm:pt>
    <dgm:pt modelId="{C95FBCAF-D1EA-4699-9458-9E0859913BBE}">
      <dgm:prSet/>
      <dgm:spPr/>
      <dgm:t>
        <a:bodyPr/>
        <a:lstStyle/>
        <a:p>
          <a:pPr rtl="0"/>
          <a:r>
            <a:rPr lang="es-CL" smtClean="0"/>
            <a:t>Regulación ajustes tarifas</a:t>
          </a:r>
          <a:endParaRPr lang="es-CL"/>
        </a:p>
      </dgm:t>
    </dgm:pt>
    <dgm:pt modelId="{A7B8FD4E-D9FC-45B2-AA6B-342840795A08}" type="parTrans" cxnId="{8D1D54DE-3C00-45AA-A511-580C16F075B8}">
      <dgm:prSet/>
      <dgm:spPr/>
      <dgm:t>
        <a:bodyPr/>
        <a:lstStyle/>
        <a:p>
          <a:endParaRPr lang="es-CL"/>
        </a:p>
      </dgm:t>
    </dgm:pt>
    <dgm:pt modelId="{14F17651-17AC-4E83-8A81-26C7E08A43DA}" type="sibTrans" cxnId="{8D1D54DE-3C00-45AA-A511-580C16F075B8}">
      <dgm:prSet/>
      <dgm:spPr/>
      <dgm:t>
        <a:bodyPr/>
        <a:lstStyle/>
        <a:p>
          <a:endParaRPr lang="es-CL"/>
        </a:p>
      </dgm:t>
    </dgm:pt>
    <dgm:pt modelId="{B19657EB-B67F-4C88-9FBB-0B311E67F78E}">
      <dgm:prSet/>
      <dgm:spPr/>
      <dgm:t>
        <a:bodyPr/>
        <a:lstStyle/>
        <a:p>
          <a:pPr rtl="0"/>
          <a:r>
            <a:rPr lang="es-CL" smtClean="0"/>
            <a:t>Diferencias sexo/edad</a:t>
          </a:r>
          <a:endParaRPr lang="es-CL"/>
        </a:p>
      </dgm:t>
    </dgm:pt>
    <dgm:pt modelId="{5AE15CB7-5708-4841-B176-5F62C94408FE}" type="parTrans" cxnId="{BC1DAB30-137C-4B1C-B93A-343221996CA6}">
      <dgm:prSet/>
      <dgm:spPr/>
      <dgm:t>
        <a:bodyPr/>
        <a:lstStyle/>
        <a:p>
          <a:endParaRPr lang="es-CL"/>
        </a:p>
      </dgm:t>
    </dgm:pt>
    <dgm:pt modelId="{57070A63-83ED-4C4C-A342-EB71B32B5243}" type="sibTrans" cxnId="{BC1DAB30-137C-4B1C-B93A-343221996CA6}">
      <dgm:prSet/>
      <dgm:spPr/>
      <dgm:t>
        <a:bodyPr/>
        <a:lstStyle/>
        <a:p>
          <a:endParaRPr lang="es-CL"/>
        </a:p>
      </dgm:t>
    </dgm:pt>
    <dgm:pt modelId="{3BC1F43B-ED53-47FC-AB10-25F32910D5C1}">
      <dgm:prSet/>
      <dgm:spPr/>
      <dgm:t>
        <a:bodyPr/>
        <a:lstStyle/>
        <a:p>
          <a:pPr rtl="0"/>
          <a:r>
            <a:rPr lang="es-CL" dirty="0" smtClean="0"/>
            <a:t>Organismo regulador (Superintendencia de Salud)</a:t>
          </a:r>
          <a:endParaRPr lang="es-CL" dirty="0"/>
        </a:p>
      </dgm:t>
    </dgm:pt>
    <dgm:pt modelId="{2623979C-3D4F-43FD-B0EC-B293F1D1A9DD}" type="parTrans" cxnId="{4008F4B0-A19B-452D-9C3C-2252ED68D5F8}">
      <dgm:prSet/>
      <dgm:spPr/>
      <dgm:t>
        <a:bodyPr/>
        <a:lstStyle/>
        <a:p>
          <a:endParaRPr lang="es-CL"/>
        </a:p>
      </dgm:t>
    </dgm:pt>
    <dgm:pt modelId="{A39F9072-83BA-41F0-914F-4E960897744F}" type="sibTrans" cxnId="{4008F4B0-A19B-452D-9C3C-2252ED68D5F8}">
      <dgm:prSet/>
      <dgm:spPr/>
      <dgm:t>
        <a:bodyPr/>
        <a:lstStyle/>
        <a:p>
          <a:endParaRPr lang="es-CL"/>
        </a:p>
      </dgm:t>
    </dgm:pt>
    <dgm:pt modelId="{2EFD2AEC-17BF-4BE3-9C8D-A5E9684859B2}">
      <dgm:prSet/>
      <dgm:spPr/>
      <dgm:t>
        <a:bodyPr/>
        <a:lstStyle/>
        <a:p>
          <a:pPr rtl="0"/>
          <a:r>
            <a:rPr lang="es-CL" smtClean="0"/>
            <a:t>Efecto sobre bono regulador de demanda</a:t>
          </a:r>
          <a:endParaRPr lang="es-CL"/>
        </a:p>
      </dgm:t>
    </dgm:pt>
    <dgm:pt modelId="{055C67B3-5344-45B6-942A-546354EF083D}" type="parTrans" cxnId="{05D028FC-14BD-4655-B283-25C34F0BC648}">
      <dgm:prSet/>
      <dgm:spPr/>
      <dgm:t>
        <a:bodyPr/>
        <a:lstStyle/>
        <a:p>
          <a:endParaRPr lang="es-CL"/>
        </a:p>
      </dgm:t>
    </dgm:pt>
    <dgm:pt modelId="{55F83C52-AD92-44F4-98B6-59CF46EE9D62}" type="sibTrans" cxnId="{05D028FC-14BD-4655-B283-25C34F0BC648}">
      <dgm:prSet/>
      <dgm:spPr/>
      <dgm:t>
        <a:bodyPr/>
        <a:lstStyle/>
        <a:p>
          <a:endParaRPr lang="es-CL"/>
        </a:p>
      </dgm:t>
    </dgm:pt>
    <dgm:pt modelId="{4423330A-7AFB-4BD4-9799-0CE2EDD15CB2}" type="pres">
      <dgm:prSet presAssocID="{2AB28592-F076-4556-B902-53C926356CB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B3A22C1F-9824-4CB3-9A81-9317120BB3F9}" type="pres">
      <dgm:prSet presAssocID="{AB87CB64-E274-49AE-A32D-0AD909C5C3B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AA497CC-4602-467B-8B7A-2B850D14EA58}" type="pres">
      <dgm:prSet presAssocID="{DB830837-2D56-4865-83DE-94FB61399CBB}" presName="spacer" presStyleCnt="0"/>
      <dgm:spPr/>
    </dgm:pt>
    <dgm:pt modelId="{5E7A7741-BF6C-450E-8D9C-B01E74B02146}" type="pres">
      <dgm:prSet presAssocID="{0A3F2AB4-B534-4091-8BD3-43A34AFB25D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0B234FF-83FA-4787-8598-E4C627FB5AAC}" type="pres">
      <dgm:prSet presAssocID="{0A3F2AB4-B534-4091-8BD3-43A34AFB25D3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8E7109A2-B595-4072-B2BD-6369EA538742}" type="presOf" srcId="{AF97E50C-B32C-436A-A865-A6EC87A24F5D}" destId="{30B234FF-83FA-4787-8598-E4C627FB5AAC}" srcOrd="0" destOrd="0" presId="urn:microsoft.com/office/officeart/2005/8/layout/vList2"/>
    <dgm:cxn modelId="{E71CC3C9-D33F-4FB3-988C-683043D57435}" srcId="{0A3F2AB4-B534-4091-8BD3-43A34AFB25D3}" destId="{AF97E50C-B32C-436A-A865-A6EC87A24F5D}" srcOrd="0" destOrd="0" parTransId="{237C9C33-9EBD-4276-959A-CA9FB6788C8C}" sibTransId="{9A8E4D23-EDCB-4687-B5D4-82BBEBF0D962}"/>
    <dgm:cxn modelId="{05D028FC-14BD-4655-B283-25C34F0BC648}" srcId="{0A3F2AB4-B534-4091-8BD3-43A34AFB25D3}" destId="{2EFD2AEC-17BF-4BE3-9C8D-A5E9684859B2}" srcOrd="5" destOrd="0" parTransId="{055C67B3-5344-45B6-942A-546354EF083D}" sibTransId="{55F83C52-AD92-44F4-98B6-59CF46EE9D62}"/>
    <dgm:cxn modelId="{BC1DAB30-137C-4B1C-B93A-343221996CA6}" srcId="{0A3F2AB4-B534-4091-8BD3-43A34AFB25D3}" destId="{B19657EB-B67F-4C88-9FBB-0B311E67F78E}" srcOrd="3" destOrd="0" parTransId="{5AE15CB7-5708-4841-B176-5F62C94408FE}" sibTransId="{57070A63-83ED-4C4C-A342-EB71B32B5243}"/>
    <dgm:cxn modelId="{8D1D54DE-3C00-45AA-A511-580C16F075B8}" srcId="{0A3F2AB4-B534-4091-8BD3-43A34AFB25D3}" destId="{C95FBCAF-D1EA-4699-9458-9E0859913BBE}" srcOrd="2" destOrd="0" parTransId="{A7B8FD4E-D9FC-45B2-AA6B-342840795A08}" sibTransId="{14F17651-17AC-4E83-8A81-26C7E08A43DA}"/>
    <dgm:cxn modelId="{02AF335C-F432-4283-935A-47E4C6DA4836}" srcId="{0A3F2AB4-B534-4091-8BD3-43A34AFB25D3}" destId="{17DA6E7F-E7EC-4D3B-95FC-6FDBF0E549B5}" srcOrd="1" destOrd="0" parTransId="{A4A40509-6086-4BEA-BD34-6D3B1311C42F}" sibTransId="{4FBD55C0-D28D-43E5-BC7B-3C1E72F4BE88}"/>
    <dgm:cxn modelId="{0FC11BB5-AD10-4605-A30D-72327402B979}" type="presOf" srcId="{C95FBCAF-D1EA-4699-9458-9E0859913BBE}" destId="{30B234FF-83FA-4787-8598-E4C627FB5AAC}" srcOrd="0" destOrd="2" presId="urn:microsoft.com/office/officeart/2005/8/layout/vList2"/>
    <dgm:cxn modelId="{A39500E4-B213-41AD-97FB-714E1EA9D403}" type="presOf" srcId="{0A3F2AB4-B534-4091-8BD3-43A34AFB25D3}" destId="{5E7A7741-BF6C-450E-8D9C-B01E74B02146}" srcOrd="0" destOrd="0" presId="urn:microsoft.com/office/officeart/2005/8/layout/vList2"/>
    <dgm:cxn modelId="{7F518AB5-E92C-4963-AFC8-F52A3D15B298}" type="presOf" srcId="{17DA6E7F-E7EC-4D3B-95FC-6FDBF0E549B5}" destId="{30B234FF-83FA-4787-8598-E4C627FB5AAC}" srcOrd="0" destOrd="1" presId="urn:microsoft.com/office/officeart/2005/8/layout/vList2"/>
    <dgm:cxn modelId="{4008F4B0-A19B-452D-9C3C-2252ED68D5F8}" srcId="{0A3F2AB4-B534-4091-8BD3-43A34AFB25D3}" destId="{3BC1F43B-ED53-47FC-AB10-25F32910D5C1}" srcOrd="4" destOrd="0" parTransId="{2623979C-3D4F-43FD-B0EC-B293F1D1A9DD}" sibTransId="{A39F9072-83BA-41F0-914F-4E960897744F}"/>
    <dgm:cxn modelId="{BE3D3C74-3A14-4506-81D7-F02AFF53A6FF}" type="presOf" srcId="{B19657EB-B67F-4C88-9FBB-0B311E67F78E}" destId="{30B234FF-83FA-4787-8598-E4C627FB5AAC}" srcOrd="0" destOrd="3" presId="urn:microsoft.com/office/officeart/2005/8/layout/vList2"/>
    <dgm:cxn modelId="{B91FD680-6468-4DE9-B897-9341FA8EB819}" srcId="{2AB28592-F076-4556-B902-53C926356CB5}" destId="{AB87CB64-E274-49AE-A32D-0AD909C5C3B1}" srcOrd="0" destOrd="0" parTransId="{5FC4A6A6-9EB1-4089-AE18-A4753F6E6039}" sibTransId="{DB830837-2D56-4865-83DE-94FB61399CBB}"/>
    <dgm:cxn modelId="{6FA8B742-4509-425F-A02C-3A66CE478A8B}" type="presOf" srcId="{2EFD2AEC-17BF-4BE3-9C8D-A5E9684859B2}" destId="{30B234FF-83FA-4787-8598-E4C627FB5AAC}" srcOrd="0" destOrd="5" presId="urn:microsoft.com/office/officeart/2005/8/layout/vList2"/>
    <dgm:cxn modelId="{E4730B3E-4974-4A0B-B3F1-6EFD8EDC5A3C}" type="presOf" srcId="{3BC1F43B-ED53-47FC-AB10-25F32910D5C1}" destId="{30B234FF-83FA-4787-8598-E4C627FB5AAC}" srcOrd="0" destOrd="4" presId="urn:microsoft.com/office/officeart/2005/8/layout/vList2"/>
    <dgm:cxn modelId="{3A9BD05B-9BC1-40EC-A671-B78026DC4D22}" type="presOf" srcId="{2AB28592-F076-4556-B902-53C926356CB5}" destId="{4423330A-7AFB-4BD4-9799-0CE2EDD15CB2}" srcOrd="0" destOrd="0" presId="urn:microsoft.com/office/officeart/2005/8/layout/vList2"/>
    <dgm:cxn modelId="{24EBCD59-8490-4DF9-A15B-796BCA72D2A2}" type="presOf" srcId="{AB87CB64-E274-49AE-A32D-0AD909C5C3B1}" destId="{B3A22C1F-9824-4CB3-9A81-9317120BB3F9}" srcOrd="0" destOrd="0" presId="urn:microsoft.com/office/officeart/2005/8/layout/vList2"/>
    <dgm:cxn modelId="{79F3C69E-353B-47AA-A627-4A7C1574B510}" srcId="{2AB28592-F076-4556-B902-53C926356CB5}" destId="{0A3F2AB4-B534-4091-8BD3-43A34AFB25D3}" srcOrd="1" destOrd="0" parTransId="{5723C2FA-DA85-4B1D-BA90-49064DE4C790}" sibTransId="{502DB5EB-1D99-4766-ACEF-6111D51CD62C}"/>
    <dgm:cxn modelId="{169CF521-0BA2-43BD-81AB-1286B231F7F4}" type="presParOf" srcId="{4423330A-7AFB-4BD4-9799-0CE2EDD15CB2}" destId="{B3A22C1F-9824-4CB3-9A81-9317120BB3F9}" srcOrd="0" destOrd="0" presId="urn:microsoft.com/office/officeart/2005/8/layout/vList2"/>
    <dgm:cxn modelId="{DDF792EF-2953-4E33-B950-0BD81EA697EA}" type="presParOf" srcId="{4423330A-7AFB-4BD4-9799-0CE2EDD15CB2}" destId="{DAA497CC-4602-467B-8B7A-2B850D14EA58}" srcOrd="1" destOrd="0" presId="urn:microsoft.com/office/officeart/2005/8/layout/vList2"/>
    <dgm:cxn modelId="{D9552D95-0B70-4E65-B372-C1867383B755}" type="presParOf" srcId="{4423330A-7AFB-4BD4-9799-0CE2EDD15CB2}" destId="{5E7A7741-BF6C-450E-8D9C-B01E74B02146}" srcOrd="2" destOrd="0" presId="urn:microsoft.com/office/officeart/2005/8/layout/vList2"/>
    <dgm:cxn modelId="{E1094AB7-BB77-414A-9037-D1EBF61D88FA}" type="presParOf" srcId="{4423330A-7AFB-4BD4-9799-0CE2EDD15CB2}" destId="{30B234FF-83FA-4787-8598-E4C627FB5AAC}" srcOrd="3" destOrd="0" presId="urn:microsoft.com/office/officeart/2005/8/layout/vList2"/>
  </dgm:cxnLst>
  <dgm:bg>
    <a:solidFill>
      <a:schemeClr val="tx2">
        <a:lumMod val="20000"/>
        <a:lumOff val="80000"/>
      </a:schemeClr>
    </a:solidFill>
  </dgm:bg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25457D1-828C-48F0-9FDE-DA4768B0197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83A225BE-D38F-43C0-9B69-1765C5649CC8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pPr rtl="0"/>
          <a:r>
            <a:rPr lang="es-CL" b="1" smtClean="0"/>
            <a:t>Mutuales de Seguridad</a:t>
          </a:r>
          <a:endParaRPr lang="es-CL"/>
        </a:p>
      </dgm:t>
    </dgm:pt>
    <dgm:pt modelId="{A8595D10-FDCE-455D-82C2-0276E2E6F3B8}" type="parTrans" cxnId="{A6BAF9F9-29C0-4C68-B216-7A5FE42B11C1}">
      <dgm:prSet/>
      <dgm:spPr/>
      <dgm:t>
        <a:bodyPr/>
        <a:lstStyle/>
        <a:p>
          <a:endParaRPr lang="es-CL"/>
        </a:p>
      </dgm:t>
    </dgm:pt>
    <dgm:pt modelId="{A1C808C6-2580-4EFE-AF7F-B830CA873B93}" type="sibTrans" cxnId="{A6BAF9F9-29C0-4C68-B216-7A5FE42B11C1}">
      <dgm:prSet/>
      <dgm:spPr/>
      <dgm:t>
        <a:bodyPr/>
        <a:lstStyle/>
        <a:p>
          <a:endParaRPr lang="es-CL"/>
        </a:p>
      </dgm:t>
    </dgm:pt>
    <dgm:pt modelId="{A31F79FA-DD51-4AC5-934F-4315CE936156}">
      <dgm:prSet/>
      <dgm:spPr/>
      <dgm:t>
        <a:bodyPr/>
        <a:lstStyle/>
        <a:p>
          <a:pPr rtl="0"/>
          <a:r>
            <a:rPr lang="es-CL" smtClean="0"/>
            <a:t>Adminstración de Licencias Médicas laborales</a:t>
          </a:r>
          <a:endParaRPr lang="es-CL"/>
        </a:p>
      </dgm:t>
    </dgm:pt>
    <dgm:pt modelId="{51231B5B-CB3A-4759-87AD-ECCA414B2F1A}" type="parTrans" cxnId="{66854079-EBF3-4CB5-9D8E-29D7539657F7}">
      <dgm:prSet/>
      <dgm:spPr/>
      <dgm:t>
        <a:bodyPr/>
        <a:lstStyle/>
        <a:p>
          <a:endParaRPr lang="es-CL"/>
        </a:p>
      </dgm:t>
    </dgm:pt>
    <dgm:pt modelId="{46210CAD-C1E1-44A3-A3B6-1199EE5A4B45}" type="sibTrans" cxnId="{66854079-EBF3-4CB5-9D8E-29D7539657F7}">
      <dgm:prSet/>
      <dgm:spPr/>
      <dgm:t>
        <a:bodyPr/>
        <a:lstStyle/>
        <a:p>
          <a:endParaRPr lang="es-CL"/>
        </a:p>
      </dgm:t>
    </dgm:pt>
    <dgm:pt modelId="{EC5CBC30-973A-46F3-A789-F2C7CCB1DDFF}">
      <dgm:prSet/>
      <dgm:spPr/>
      <dgm:t>
        <a:bodyPr/>
        <a:lstStyle/>
        <a:p>
          <a:pPr rtl="0"/>
          <a:r>
            <a:rPr lang="es-CL" smtClean="0"/>
            <a:t>Aporte patronal iría a un Fondo común</a:t>
          </a:r>
          <a:endParaRPr lang="es-CL"/>
        </a:p>
      </dgm:t>
    </dgm:pt>
    <dgm:pt modelId="{3EEEFCC0-147C-4D98-8ECF-5AB0F717B708}" type="parTrans" cxnId="{9CDDDA10-2266-48D0-8418-46CE998C2919}">
      <dgm:prSet/>
      <dgm:spPr/>
      <dgm:t>
        <a:bodyPr/>
        <a:lstStyle/>
        <a:p>
          <a:endParaRPr lang="es-CL"/>
        </a:p>
      </dgm:t>
    </dgm:pt>
    <dgm:pt modelId="{8C8809AD-E4CF-4BA9-80F5-B4DF1AB79E25}" type="sibTrans" cxnId="{9CDDDA10-2266-48D0-8418-46CE998C2919}">
      <dgm:prSet/>
      <dgm:spPr/>
      <dgm:t>
        <a:bodyPr/>
        <a:lstStyle/>
        <a:p>
          <a:endParaRPr lang="es-CL"/>
        </a:p>
      </dgm:t>
    </dgm:pt>
    <dgm:pt modelId="{9FDB29DE-1EBF-40D0-BA45-31A578E6A5FC}">
      <dgm:prSet/>
      <dgm:spPr/>
      <dgm:t>
        <a:bodyPr/>
        <a:lstStyle/>
        <a:p>
          <a:pPr rtl="0"/>
          <a:r>
            <a:rPr lang="es-CL" dirty="0" smtClean="0"/>
            <a:t>Organismo regulador (Superintendencia de Salud)</a:t>
          </a:r>
          <a:endParaRPr lang="es-CL" dirty="0"/>
        </a:p>
      </dgm:t>
    </dgm:pt>
    <dgm:pt modelId="{AAE124EA-AC88-42FF-AF6A-0BE4C9C41278}" type="parTrans" cxnId="{05DE6CB0-C446-4834-B9E9-3847D6E77D26}">
      <dgm:prSet/>
      <dgm:spPr/>
      <dgm:t>
        <a:bodyPr/>
        <a:lstStyle/>
        <a:p>
          <a:endParaRPr lang="es-CL"/>
        </a:p>
      </dgm:t>
    </dgm:pt>
    <dgm:pt modelId="{84880378-706C-4B8D-A508-C6CFD67B6AD4}" type="sibTrans" cxnId="{05DE6CB0-C446-4834-B9E9-3847D6E77D26}">
      <dgm:prSet/>
      <dgm:spPr/>
      <dgm:t>
        <a:bodyPr/>
        <a:lstStyle/>
        <a:p>
          <a:endParaRPr lang="es-CL"/>
        </a:p>
      </dgm:t>
    </dgm:pt>
    <dgm:pt modelId="{3A0D9817-8E90-4185-8934-2B4154B4D3AE}">
      <dgm:prSet/>
      <dgm:spPr/>
      <dgm:t>
        <a:bodyPr/>
        <a:lstStyle/>
        <a:p>
          <a:pPr rtl="0"/>
          <a:r>
            <a:rPr lang="es-CL" smtClean="0"/>
            <a:t>Entrega de Licencias en manos de médicoas de Mutuales. ¿Se pierde ese control?</a:t>
          </a:r>
          <a:endParaRPr lang="es-CL"/>
        </a:p>
      </dgm:t>
    </dgm:pt>
    <dgm:pt modelId="{EA3FB5A0-4E06-4E24-91EE-E08760CECE4A}" type="parTrans" cxnId="{3A921A23-D829-4E2D-95EF-207C729EA668}">
      <dgm:prSet/>
      <dgm:spPr/>
      <dgm:t>
        <a:bodyPr/>
        <a:lstStyle/>
        <a:p>
          <a:endParaRPr lang="es-CL"/>
        </a:p>
      </dgm:t>
    </dgm:pt>
    <dgm:pt modelId="{00E254A2-989C-40DD-8030-5CCDFB3A3579}" type="sibTrans" cxnId="{3A921A23-D829-4E2D-95EF-207C729EA668}">
      <dgm:prSet/>
      <dgm:spPr/>
      <dgm:t>
        <a:bodyPr/>
        <a:lstStyle/>
        <a:p>
          <a:endParaRPr lang="es-CL"/>
        </a:p>
      </dgm:t>
    </dgm:pt>
    <dgm:pt modelId="{896D647A-5D61-44DA-9FF5-285202BC4B28}" type="pres">
      <dgm:prSet presAssocID="{925457D1-828C-48F0-9FDE-DA4768B0197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961B2A5F-5A44-4D67-AC84-51D62E701FF9}" type="pres">
      <dgm:prSet presAssocID="{83A225BE-D38F-43C0-9B69-1765C5649CC8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66023D5-D486-4951-A4BE-D455EB97698B}" type="pres">
      <dgm:prSet presAssocID="{A1C808C6-2580-4EFE-AF7F-B830CA873B93}" presName="spacer" presStyleCnt="0"/>
      <dgm:spPr/>
    </dgm:pt>
    <dgm:pt modelId="{B87CE4A2-81FF-4353-8E15-36352CCB0537}" type="pres">
      <dgm:prSet presAssocID="{A31F79FA-DD51-4AC5-934F-4315CE936156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085ABDA-44C9-4444-9A33-F564F37691DA}" type="pres">
      <dgm:prSet presAssocID="{A31F79FA-DD51-4AC5-934F-4315CE936156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53929199-87DF-45C4-A2FD-64B540D313D3}" type="presOf" srcId="{83A225BE-D38F-43C0-9B69-1765C5649CC8}" destId="{961B2A5F-5A44-4D67-AC84-51D62E701FF9}" srcOrd="0" destOrd="0" presId="urn:microsoft.com/office/officeart/2005/8/layout/vList2"/>
    <dgm:cxn modelId="{3A921A23-D829-4E2D-95EF-207C729EA668}" srcId="{A31F79FA-DD51-4AC5-934F-4315CE936156}" destId="{3A0D9817-8E90-4185-8934-2B4154B4D3AE}" srcOrd="2" destOrd="0" parTransId="{EA3FB5A0-4E06-4E24-91EE-E08760CECE4A}" sibTransId="{00E254A2-989C-40DD-8030-5CCDFB3A3579}"/>
    <dgm:cxn modelId="{B931846A-78E8-4A90-9F69-492FA90B0005}" type="presOf" srcId="{3A0D9817-8E90-4185-8934-2B4154B4D3AE}" destId="{6085ABDA-44C9-4444-9A33-F564F37691DA}" srcOrd="0" destOrd="2" presId="urn:microsoft.com/office/officeart/2005/8/layout/vList2"/>
    <dgm:cxn modelId="{66854079-EBF3-4CB5-9D8E-29D7539657F7}" srcId="{925457D1-828C-48F0-9FDE-DA4768B01977}" destId="{A31F79FA-DD51-4AC5-934F-4315CE936156}" srcOrd="1" destOrd="0" parTransId="{51231B5B-CB3A-4759-87AD-ECCA414B2F1A}" sibTransId="{46210CAD-C1E1-44A3-A3B6-1199EE5A4B45}"/>
    <dgm:cxn modelId="{05DE6CB0-C446-4834-B9E9-3847D6E77D26}" srcId="{A31F79FA-DD51-4AC5-934F-4315CE936156}" destId="{9FDB29DE-1EBF-40D0-BA45-31A578E6A5FC}" srcOrd="1" destOrd="0" parTransId="{AAE124EA-AC88-42FF-AF6A-0BE4C9C41278}" sibTransId="{84880378-706C-4B8D-A508-C6CFD67B6AD4}"/>
    <dgm:cxn modelId="{EA610C35-29C5-4883-9CA3-72D3F7AF202B}" type="presOf" srcId="{9FDB29DE-1EBF-40D0-BA45-31A578E6A5FC}" destId="{6085ABDA-44C9-4444-9A33-F564F37691DA}" srcOrd="0" destOrd="1" presId="urn:microsoft.com/office/officeart/2005/8/layout/vList2"/>
    <dgm:cxn modelId="{ACAEB48C-9397-41E6-97A6-F2279797C992}" type="presOf" srcId="{925457D1-828C-48F0-9FDE-DA4768B01977}" destId="{896D647A-5D61-44DA-9FF5-285202BC4B28}" srcOrd="0" destOrd="0" presId="urn:microsoft.com/office/officeart/2005/8/layout/vList2"/>
    <dgm:cxn modelId="{9ACFE8B0-CDB2-4D0E-9035-A8B53585CFC2}" type="presOf" srcId="{EC5CBC30-973A-46F3-A789-F2C7CCB1DDFF}" destId="{6085ABDA-44C9-4444-9A33-F564F37691DA}" srcOrd="0" destOrd="0" presId="urn:microsoft.com/office/officeart/2005/8/layout/vList2"/>
    <dgm:cxn modelId="{9CDDDA10-2266-48D0-8418-46CE998C2919}" srcId="{A31F79FA-DD51-4AC5-934F-4315CE936156}" destId="{EC5CBC30-973A-46F3-A789-F2C7CCB1DDFF}" srcOrd="0" destOrd="0" parTransId="{3EEEFCC0-147C-4D98-8ECF-5AB0F717B708}" sibTransId="{8C8809AD-E4CF-4BA9-80F5-B4DF1AB79E25}"/>
    <dgm:cxn modelId="{A6BAF9F9-29C0-4C68-B216-7A5FE42B11C1}" srcId="{925457D1-828C-48F0-9FDE-DA4768B01977}" destId="{83A225BE-D38F-43C0-9B69-1765C5649CC8}" srcOrd="0" destOrd="0" parTransId="{A8595D10-FDCE-455D-82C2-0276E2E6F3B8}" sibTransId="{A1C808C6-2580-4EFE-AF7F-B830CA873B93}"/>
    <dgm:cxn modelId="{930806C3-0627-4EEA-A02D-E3FCAE572A6D}" type="presOf" srcId="{A31F79FA-DD51-4AC5-934F-4315CE936156}" destId="{B87CE4A2-81FF-4353-8E15-36352CCB0537}" srcOrd="0" destOrd="0" presId="urn:microsoft.com/office/officeart/2005/8/layout/vList2"/>
    <dgm:cxn modelId="{C69558D3-418C-4DE4-836B-0DA5099E478D}" type="presParOf" srcId="{896D647A-5D61-44DA-9FF5-285202BC4B28}" destId="{961B2A5F-5A44-4D67-AC84-51D62E701FF9}" srcOrd="0" destOrd="0" presId="urn:microsoft.com/office/officeart/2005/8/layout/vList2"/>
    <dgm:cxn modelId="{25268E8F-9882-43F9-AB37-AEE282828C82}" type="presParOf" srcId="{896D647A-5D61-44DA-9FF5-285202BC4B28}" destId="{F66023D5-D486-4951-A4BE-D455EB97698B}" srcOrd="1" destOrd="0" presId="urn:microsoft.com/office/officeart/2005/8/layout/vList2"/>
    <dgm:cxn modelId="{B4712EE3-3DCF-4CAF-B351-CA7C6403E4B4}" type="presParOf" srcId="{896D647A-5D61-44DA-9FF5-285202BC4B28}" destId="{B87CE4A2-81FF-4353-8E15-36352CCB0537}" srcOrd="2" destOrd="0" presId="urn:microsoft.com/office/officeart/2005/8/layout/vList2"/>
    <dgm:cxn modelId="{FA5F2EA9-0AB7-40FD-97BB-5030A04132C5}" type="presParOf" srcId="{896D647A-5D61-44DA-9FF5-285202BC4B28}" destId="{6085ABDA-44C9-4444-9A33-F564F37691DA}" srcOrd="3" destOrd="0" presId="urn:microsoft.com/office/officeart/2005/8/layout/vList2"/>
  </dgm:cxnLst>
  <dgm:bg>
    <a:solidFill>
      <a:schemeClr val="tx2">
        <a:lumMod val="20000"/>
        <a:lumOff val="80000"/>
      </a:schemeClr>
    </a:solidFill>
  </dgm:bg>
  <dgm:whole/>
  <dgm:extLst>
    <a:ext uri="http://schemas.microsoft.com/office/drawing/2008/diagram">
      <dsp:dataModelExt xmlns="" xmlns:dsp="http://schemas.microsoft.com/office/drawing/2008/diagram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136BCF9-354C-4DBC-A1A5-7AA3A76E8418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B5326D19-0BF9-448D-803C-B2C0C3E30407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pPr rtl="0"/>
          <a:r>
            <a:rPr lang="es-CL" dirty="0" smtClean="0"/>
            <a:t>Compartimos la necesidad de perfeccionar el sistema Isapres:</a:t>
          </a:r>
          <a:endParaRPr lang="es-CL" dirty="0"/>
        </a:p>
      </dgm:t>
    </dgm:pt>
    <dgm:pt modelId="{6EF9FEAC-DF18-4B4B-BBCE-560333C9C952}" type="parTrans" cxnId="{33F7337E-A12B-43E7-936C-795F78CD1C4C}">
      <dgm:prSet/>
      <dgm:spPr/>
      <dgm:t>
        <a:bodyPr/>
        <a:lstStyle/>
        <a:p>
          <a:endParaRPr lang="es-CL"/>
        </a:p>
      </dgm:t>
    </dgm:pt>
    <dgm:pt modelId="{4FC0C103-FA3E-4263-9928-04175AD88C7F}" type="sibTrans" cxnId="{33F7337E-A12B-43E7-936C-795F78CD1C4C}">
      <dgm:prSet/>
      <dgm:spPr/>
      <dgm:t>
        <a:bodyPr/>
        <a:lstStyle/>
        <a:p>
          <a:endParaRPr lang="es-CL"/>
        </a:p>
      </dgm:t>
    </dgm:pt>
    <dgm:pt modelId="{1CC49172-4DB0-47C8-8986-B8EC1CC4D130}">
      <dgm:prSet/>
      <dgm:spPr/>
      <dgm:t>
        <a:bodyPr/>
        <a:lstStyle/>
        <a:p>
          <a:pPr rtl="0"/>
          <a:r>
            <a:rPr lang="es-CL" i="1" dirty="0" smtClean="0"/>
            <a:t>Plan de seguridad Social con coberturas garantizadas</a:t>
          </a:r>
          <a:endParaRPr lang="es-CL" dirty="0"/>
        </a:p>
      </dgm:t>
    </dgm:pt>
    <dgm:pt modelId="{8B00E5B4-6E4C-4824-920D-78DD1C2915DA}" type="parTrans" cxnId="{6B24F5A8-7DAB-4C5C-9629-1B08D49BB681}">
      <dgm:prSet/>
      <dgm:spPr/>
      <dgm:t>
        <a:bodyPr/>
        <a:lstStyle/>
        <a:p>
          <a:endParaRPr lang="es-CL"/>
        </a:p>
      </dgm:t>
    </dgm:pt>
    <dgm:pt modelId="{A28184C5-F6C0-4206-9549-A668ECA464DA}" type="sibTrans" cxnId="{6B24F5A8-7DAB-4C5C-9629-1B08D49BB681}">
      <dgm:prSet/>
      <dgm:spPr/>
      <dgm:t>
        <a:bodyPr/>
        <a:lstStyle/>
        <a:p>
          <a:endParaRPr lang="es-CL"/>
        </a:p>
      </dgm:t>
    </dgm:pt>
    <dgm:pt modelId="{CA1FD38A-92AC-4FDA-A3DA-7D57602581A5}">
      <dgm:prSet/>
      <dgm:spPr/>
      <dgm:t>
        <a:bodyPr/>
        <a:lstStyle/>
        <a:p>
          <a:pPr rtl="0"/>
          <a:r>
            <a:rPr lang="es-CL" i="1" dirty="0" smtClean="0"/>
            <a:t>Ajustes de precios regulados</a:t>
          </a:r>
          <a:endParaRPr lang="es-CL" dirty="0"/>
        </a:p>
      </dgm:t>
    </dgm:pt>
    <dgm:pt modelId="{B9BBFDEE-49B1-4FD9-B814-0C6819A588D6}" type="parTrans" cxnId="{2D4B7948-12E1-4BB3-8EAF-6618628734AA}">
      <dgm:prSet/>
      <dgm:spPr/>
      <dgm:t>
        <a:bodyPr/>
        <a:lstStyle/>
        <a:p>
          <a:endParaRPr lang="es-CL"/>
        </a:p>
      </dgm:t>
    </dgm:pt>
    <dgm:pt modelId="{CC1B1C0C-118F-4173-8500-7F5BC6C24A3F}" type="sibTrans" cxnId="{2D4B7948-12E1-4BB3-8EAF-6618628734AA}">
      <dgm:prSet/>
      <dgm:spPr/>
      <dgm:t>
        <a:bodyPr/>
        <a:lstStyle/>
        <a:p>
          <a:endParaRPr lang="es-CL"/>
        </a:p>
      </dgm:t>
    </dgm:pt>
    <dgm:pt modelId="{78FC7206-C8CE-4C85-9158-2CBDE438D606}">
      <dgm:prSet/>
      <dgm:spPr/>
      <dgm:t>
        <a:bodyPr/>
        <a:lstStyle/>
        <a:p>
          <a:pPr rtl="0"/>
          <a:r>
            <a:rPr lang="es-CL" i="1" dirty="0" smtClean="0"/>
            <a:t>Permitir Movilidad </a:t>
          </a:r>
          <a:r>
            <a:rPr lang="es-CL" i="1" dirty="0" err="1" smtClean="0"/>
            <a:t>interisapres</a:t>
          </a:r>
          <a:endParaRPr lang="es-CL" dirty="0"/>
        </a:p>
      </dgm:t>
    </dgm:pt>
    <dgm:pt modelId="{8502182B-A9A0-454E-A5A0-8068DCE64BE6}" type="parTrans" cxnId="{DC39AC12-4F73-4F70-809F-085CA12310C7}">
      <dgm:prSet/>
      <dgm:spPr/>
      <dgm:t>
        <a:bodyPr/>
        <a:lstStyle/>
        <a:p>
          <a:endParaRPr lang="es-CL"/>
        </a:p>
      </dgm:t>
    </dgm:pt>
    <dgm:pt modelId="{277928EF-BE0F-4BB8-ABBF-3CCCD8D70C27}" type="sibTrans" cxnId="{DC39AC12-4F73-4F70-809F-085CA12310C7}">
      <dgm:prSet/>
      <dgm:spPr/>
      <dgm:t>
        <a:bodyPr/>
        <a:lstStyle/>
        <a:p>
          <a:endParaRPr lang="es-CL"/>
        </a:p>
      </dgm:t>
    </dgm:pt>
    <dgm:pt modelId="{0AFB15AA-CEAE-49CA-AECC-13F0EB447861}">
      <dgm:prSet/>
      <dgm:spPr/>
      <dgm:t>
        <a:bodyPr/>
        <a:lstStyle/>
        <a:p>
          <a:pPr rtl="0"/>
          <a:r>
            <a:rPr lang="es-CL" i="1" smtClean="0"/>
            <a:t>Creación de un fondo interisapres</a:t>
          </a:r>
          <a:endParaRPr lang="es-CL"/>
        </a:p>
      </dgm:t>
    </dgm:pt>
    <dgm:pt modelId="{15278425-2EF9-498A-82BE-E45C78950774}" type="parTrans" cxnId="{7CF80FA6-02B3-4E4C-98BE-C7309B163B4C}">
      <dgm:prSet/>
      <dgm:spPr/>
      <dgm:t>
        <a:bodyPr/>
        <a:lstStyle/>
        <a:p>
          <a:endParaRPr lang="es-CL"/>
        </a:p>
      </dgm:t>
    </dgm:pt>
    <dgm:pt modelId="{804FBF4D-CE7D-4B7C-8604-789BC44EC649}" type="sibTrans" cxnId="{7CF80FA6-02B3-4E4C-98BE-C7309B163B4C}">
      <dgm:prSet/>
      <dgm:spPr/>
      <dgm:t>
        <a:bodyPr/>
        <a:lstStyle/>
        <a:p>
          <a:endParaRPr lang="es-CL"/>
        </a:p>
      </dgm:t>
    </dgm:pt>
    <dgm:pt modelId="{98CBEFE7-A098-45B9-80B4-8FAAF167A793}">
      <dgm:prSet/>
      <dgm:spPr/>
      <dgm:t>
        <a:bodyPr/>
        <a:lstStyle/>
        <a:p>
          <a:pPr rtl="0"/>
          <a:r>
            <a:rPr lang="es-CL" i="1" dirty="0" smtClean="0"/>
            <a:t>Separar las Licencias médicas en otra institucionalidad</a:t>
          </a:r>
          <a:endParaRPr lang="es-CL" dirty="0"/>
        </a:p>
      </dgm:t>
    </dgm:pt>
    <dgm:pt modelId="{6FDD99CE-A7E1-4A4B-8EBE-554DDE523139}" type="parTrans" cxnId="{1CB16F00-8244-4411-9FE8-FFF2E7916CD0}">
      <dgm:prSet/>
      <dgm:spPr/>
      <dgm:t>
        <a:bodyPr/>
        <a:lstStyle/>
        <a:p>
          <a:endParaRPr lang="es-CL"/>
        </a:p>
      </dgm:t>
    </dgm:pt>
    <dgm:pt modelId="{5EDA992C-3D44-4F2A-8263-890D2DB0B826}" type="sibTrans" cxnId="{1CB16F00-8244-4411-9FE8-FFF2E7916CD0}">
      <dgm:prSet/>
      <dgm:spPr/>
      <dgm:t>
        <a:bodyPr/>
        <a:lstStyle/>
        <a:p>
          <a:endParaRPr lang="es-CL"/>
        </a:p>
      </dgm:t>
    </dgm:pt>
    <dgm:pt modelId="{F054D2B8-CE1B-4C46-A8DF-8EEC4BB23CFE}">
      <dgm:prSet/>
      <dgm:spPr/>
      <dgm:t>
        <a:bodyPr/>
        <a:lstStyle/>
        <a:p>
          <a:pPr rtl="0"/>
          <a:r>
            <a:rPr lang="es-CL" i="1" dirty="0" smtClean="0"/>
            <a:t>Crear un Fondo Especial de Medicamentos de Alto Costo</a:t>
          </a:r>
          <a:endParaRPr lang="es-CL" dirty="0"/>
        </a:p>
      </dgm:t>
    </dgm:pt>
    <dgm:pt modelId="{64330D5F-FCC4-4D18-AFDD-495BB6F3D3F4}" type="parTrans" cxnId="{EA7CA817-49B4-4DC8-A7E0-E66A21227039}">
      <dgm:prSet/>
      <dgm:spPr/>
      <dgm:t>
        <a:bodyPr/>
        <a:lstStyle/>
        <a:p>
          <a:endParaRPr lang="es-CL"/>
        </a:p>
      </dgm:t>
    </dgm:pt>
    <dgm:pt modelId="{772F4CBD-4803-45A3-9E7D-C0088D2BC7B5}" type="sibTrans" cxnId="{EA7CA817-49B4-4DC8-A7E0-E66A21227039}">
      <dgm:prSet/>
      <dgm:spPr/>
      <dgm:t>
        <a:bodyPr/>
        <a:lstStyle/>
        <a:p>
          <a:endParaRPr lang="es-CL"/>
        </a:p>
      </dgm:t>
    </dgm:pt>
    <dgm:pt modelId="{CA838A78-BCF7-4D5B-83BD-4AD35D81F0AB}">
      <dgm:prSet/>
      <dgm:spPr/>
      <dgm:t>
        <a:bodyPr/>
        <a:lstStyle/>
        <a:p>
          <a:pPr rtl="0"/>
          <a:r>
            <a:rPr lang="es-CL" i="1" dirty="0" smtClean="0"/>
            <a:t>Normas claras y estables en el tiempo</a:t>
          </a:r>
          <a:endParaRPr lang="es-CL" i="1" dirty="0"/>
        </a:p>
      </dgm:t>
    </dgm:pt>
    <dgm:pt modelId="{78A16BAA-12DD-4174-8CE6-F0A80252D62F}" type="parTrans" cxnId="{8A76F3B7-C889-47D0-A7BF-684A34F7A37B}">
      <dgm:prSet/>
      <dgm:spPr/>
      <dgm:t>
        <a:bodyPr/>
        <a:lstStyle/>
        <a:p>
          <a:endParaRPr lang="es-CL"/>
        </a:p>
      </dgm:t>
    </dgm:pt>
    <dgm:pt modelId="{6ABABDD6-3FC1-4048-BF88-F71FAA0CF5BC}" type="sibTrans" cxnId="{8A76F3B7-C889-47D0-A7BF-684A34F7A37B}">
      <dgm:prSet/>
      <dgm:spPr/>
      <dgm:t>
        <a:bodyPr/>
        <a:lstStyle/>
        <a:p>
          <a:endParaRPr lang="es-CL"/>
        </a:p>
      </dgm:t>
    </dgm:pt>
    <dgm:pt modelId="{224525FE-AD2E-4E49-A993-8F332DE2CFD7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pPr rtl="0"/>
          <a:r>
            <a:rPr lang="es-CL" dirty="0" smtClean="0"/>
            <a:t>Pero NO compartimos:</a:t>
          </a:r>
          <a:endParaRPr lang="es-CL" dirty="0"/>
        </a:p>
      </dgm:t>
    </dgm:pt>
    <dgm:pt modelId="{5CF8F0AF-B530-43DD-8B31-AB2118CE54C1}" type="parTrans" cxnId="{652FDFEB-6FC2-4B9F-9BE5-485C45DDB00D}">
      <dgm:prSet/>
      <dgm:spPr/>
      <dgm:t>
        <a:bodyPr/>
        <a:lstStyle/>
        <a:p>
          <a:endParaRPr lang="es-CL"/>
        </a:p>
      </dgm:t>
    </dgm:pt>
    <dgm:pt modelId="{26753A84-2154-40A7-B7AE-9AB0982E3FE0}" type="sibTrans" cxnId="{652FDFEB-6FC2-4B9F-9BE5-485C45DDB00D}">
      <dgm:prSet/>
      <dgm:spPr/>
      <dgm:t>
        <a:bodyPr/>
        <a:lstStyle/>
        <a:p>
          <a:endParaRPr lang="es-CL"/>
        </a:p>
      </dgm:t>
    </dgm:pt>
    <dgm:pt modelId="{0F9761A4-219D-4C88-8A96-12F53C4F06CF}">
      <dgm:prSet/>
      <dgm:spPr/>
      <dgm:t>
        <a:bodyPr/>
        <a:lstStyle/>
        <a:p>
          <a:pPr rtl="0"/>
          <a:r>
            <a:rPr lang="es-CL" i="1" dirty="0" smtClean="0"/>
            <a:t>Seguro Único de Salud</a:t>
          </a:r>
          <a:r>
            <a:rPr lang="es-CL" dirty="0" smtClean="0"/>
            <a:t>:</a:t>
          </a:r>
          <a:endParaRPr lang="es-CL" dirty="0"/>
        </a:p>
      </dgm:t>
    </dgm:pt>
    <dgm:pt modelId="{4D1E0ECB-5869-43D4-BC29-1EE92F83B589}" type="parTrans" cxnId="{D613EA95-FCC6-4678-9A5B-92A0E9610257}">
      <dgm:prSet/>
      <dgm:spPr/>
      <dgm:t>
        <a:bodyPr/>
        <a:lstStyle/>
        <a:p>
          <a:endParaRPr lang="es-CL"/>
        </a:p>
      </dgm:t>
    </dgm:pt>
    <dgm:pt modelId="{1813F657-61F9-4F07-BCF2-A7B8CFE2A0C1}" type="sibTrans" cxnId="{D613EA95-FCC6-4678-9A5B-92A0E9610257}">
      <dgm:prSet/>
      <dgm:spPr/>
      <dgm:t>
        <a:bodyPr/>
        <a:lstStyle/>
        <a:p>
          <a:endParaRPr lang="es-CL"/>
        </a:p>
      </dgm:t>
    </dgm:pt>
    <dgm:pt modelId="{039A70C4-3022-4511-8374-52D06FF22D22}">
      <dgm:prSet/>
      <dgm:spPr/>
      <dgm:t>
        <a:bodyPr/>
        <a:lstStyle/>
        <a:p>
          <a:pPr rtl="0"/>
          <a:r>
            <a:rPr lang="es-CL" i="1" dirty="0" smtClean="0"/>
            <a:t>Libre movilidad de Fonasa a Isapre </a:t>
          </a:r>
          <a:r>
            <a:rPr lang="es-CL" dirty="0" smtClean="0"/>
            <a:t>sin ajustes por riesgo con portabilidad de recursos</a:t>
          </a:r>
          <a:endParaRPr lang="es-CL" dirty="0"/>
        </a:p>
      </dgm:t>
    </dgm:pt>
    <dgm:pt modelId="{D6835CA3-735F-4CD1-B11D-A71B6EFD7635}" type="parTrans" cxnId="{65120ECE-8D3A-4FA9-81B6-1F4BE67355EE}">
      <dgm:prSet/>
      <dgm:spPr/>
      <dgm:t>
        <a:bodyPr/>
        <a:lstStyle/>
        <a:p>
          <a:endParaRPr lang="es-CL"/>
        </a:p>
      </dgm:t>
    </dgm:pt>
    <dgm:pt modelId="{F81BA4C7-23D2-415A-8F8D-0021576F7D8C}" type="sibTrans" cxnId="{65120ECE-8D3A-4FA9-81B6-1F4BE67355EE}">
      <dgm:prSet/>
      <dgm:spPr/>
      <dgm:t>
        <a:bodyPr/>
        <a:lstStyle/>
        <a:p>
          <a:endParaRPr lang="es-CL"/>
        </a:p>
      </dgm:t>
    </dgm:pt>
    <dgm:pt modelId="{535D1171-A541-45BF-9EC1-00CD064FBFF0}">
      <dgm:prSet/>
      <dgm:spPr/>
      <dgm:t>
        <a:bodyPr/>
        <a:lstStyle/>
        <a:p>
          <a:pPr rtl="0"/>
          <a:r>
            <a:rPr lang="es-CL" i="1" dirty="0" smtClean="0"/>
            <a:t>Separar financiamiento del control de Licencias Médicas</a:t>
          </a:r>
          <a:endParaRPr lang="es-CL" dirty="0"/>
        </a:p>
      </dgm:t>
    </dgm:pt>
    <dgm:pt modelId="{B5B33890-A5E0-4696-9C61-8971BBA871B6}" type="parTrans" cxnId="{B9764850-B906-4657-A2D9-8DB911ED13EA}">
      <dgm:prSet/>
      <dgm:spPr/>
      <dgm:t>
        <a:bodyPr/>
        <a:lstStyle/>
        <a:p>
          <a:endParaRPr lang="es-CL"/>
        </a:p>
      </dgm:t>
    </dgm:pt>
    <dgm:pt modelId="{6B357F20-B294-41B7-B03A-8154ED31AF4E}" type="sibTrans" cxnId="{B9764850-B906-4657-A2D9-8DB911ED13EA}">
      <dgm:prSet/>
      <dgm:spPr/>
      <dgm:t>
        <a:bodyPr/>
        <a:lstStyle/>
        <a:p>
          <a:endParaRPr lang="es-CL"/>
        </a:p>
      </dgm:t>
    </dgm:pt>
    <dgm:pt modelId="{DD5AA254-3810-4989-BA1C-586BF75C99B1}">
      <dgm:prSet/>
      <dgm:spPr/>
      <dgm:t>
        <a:bodyPr/>
        <a:lstStyle/>
        <a:p>
          <a:pPr rtl="0"/>
          <a:r>
            <a:rPr lang="es-CL" dirty="0" smtClean="0"/>
            <a:t>Enfrentar prioritariamente los problemas de gasto público y del modelo de gestión y “provisión de servicios” en el FONASA, pues ahí se atiende 13,5 millones de chilenos</a:t>
          </a:r>
          <a:endParaRPr lang="es-CL" dirty="0"/>
        </a:p>
      </dgm:t>
    </dgm:pt>
    <dgm:pt modelId="{D9236CD2-CAF6-45F5-AE5C-3CACD979F7B8}" type="parTrans" cxnId="{2E132581-47BB-425A-BA22-ABE6B77880F0}">
      <dgm:prSet/>
      <dgm:spPr/>
      <dgm:t>
        <a:bodyPr/>
        <a:lstStyle/>
        <a:p>
          <a:endParaRPr lang="es-CL"/>
        </a:p>
      </dgm:t>
    </dgm:pt>
    <dgm:pt modelId="{76E879B6-C8CB-4F9A-B604-D7304D80F856}" type="sibTrans" cxnId="{2E132581-47BB-425A-BA22-ABE6B77880F0}">
      <dgm:prSet/>
      <dgm:spPr/>
      <dgm:t>
        <a:bodyPr/>
        <a:lstStyle/>
        <a:p>
          <a:endParaRPr lang="es-CL"/>
        </a:p>
      </dgm:t>
    </dgm:pt>
    <dgm:pt modelId="{AA007C09-05D8-4D8C-BBF1-C167C980E4D3}">
      <dgm:prSet/>
      <dgm:spPr/>
      <dgm:t>
        <a:bodyPr/>
        <a:lstStyle/>
        <a:p>
          <a:pPr rtl="0"/>
          <a:r>
            <a:rPr lang="es-CL" i="1" dirty="0" smtClean="0"/>
            <a:t>Mensajes claros del Gobierno, para evitar desconfianzas innecesarias</a:t>
          </a:r>
          <a:endParaRPr lang="es-CL" i="1" dirty="0"/>
        </a:p>
      </dgm:t>
    </dgm:pt>
    <dgm:pt modelId="{D0E1999A-EFBC-42AF-82EA-E6FF25DAE07C}" type="parTrans" cxnId="{A4ED5778-F5E4-45A0-BC96-9CB2109284C6}">
      <dgm:prSet/>
      <dgm:spPr/>
      <dgm:t>
        <a:bodyPr/>
        <a:lstStyle/>
        <a:p>
          <a:endParaRPr lang="es-CL"/>
        </a:p>
      </dgm:t>
    </dgm:pt>
    <dgm:pt modelId="{69BD14A7-0AD4-4507-8981-48BF4743C718}" type="sibTrans" cxnId="{A4ED5778-F5E4-45A0-BC96-9CB2109284C6}">
      <dgm:prSet/>
      <dgm:spPr/>
      <dgm:t>
        <a:bodyPr/>
        <a:lstStyle/>
        <a:p>
          <a:endParaRPr lang="es-CL"/>
        </a:p>
      </dgm:t>
    </dgm:pt>
    <dgm:pt modelId="{F9E37503-3213-49E5-AA78-27746697801C}">
      <dgm:prSet/>
      <dgm:spPr/>
      <dgm:t>
        <a:bodyPr/>
        <a:lstStyle/>
        <a:p>
          <a:pPr rtl="0"/>
          <a:r>
            <a:rPr lang="es-CL" dirty="0" smtClean="0"/>
            <a:t>Además el sector requiere</a:t>
          </a:r>
          <a:endParaRPr lang="es-CL" dirty="0"/>
        </a:p>
      </dgm:t>
    </dgm:pt>
    <dgm:pt modelId="{2AAD94B9-9CDB-49E9-9D9D-37C15DF67175}" type="parTrans" cxnId="{5AEC3D4C-851C-4B96-9CDD-4DA7544DD215}">
      <dgm:prSet/>
      <dgm:spPr/>
      <dgm:t>
        <a:bodyPr/>
        <a:lstStyle/>
        <a:p>
          <a:endParaRPr lang="es-CL"/>
        </a:p>
      </dgm:t>
    </dgm:pt>
    <dgm:pt modelId="{EBF8F430-BF27-4638-AAB7-9953005AF05D}" type="sibTrans" cxnId="{5AEC3D4C-851C-4B96-9CDD-4DA7544DD215}">
      <dgm:prSet/>
      <dgm:spPr/>
      <dgm:t>
        <a:bodyPr/>
        <a:lstStyle/>
        <a:p>
          <a:endParaRPr lang="es-CL"/>
        </a:p>
      </dgm:t>
    </dgm:pt>
    <dgm:pt modelId="{B5E88486-7590-4B3B-8621-2C1C371BCDF7}">
      <dgm:prSet/>
      <dgm:spPr/>
      <dgm:t>
        <a:bodyPr/>
        <a:lstStyle/>
        <a:p>
          <a:pPr rtl="0"/>
          <a:endParaRPr lang="es-CL" dirty="0"/>
        </a:p>
      </dgm:t>
    </dgm:pt>
    <dgm:pt modelId="{AF3DE7D4-509B-46A1-94EF-869EBD2ACF2F}" type="parTrans" cxnId="{581E42F8-2CD9-48A5-A762-F96BD9FD830C}">
      <dgm:prSet/>
      <dgm:spPr/>
      <dgm:t>
        <a:bodyPr/>
        <a:lstStyle/>
        <a:p>
          <a:endParaRPr lang="es-CL"/>
        </a:p>
      </dgm:t>
    </dgm:pt>
    <dgm:pt modelId="{219291E2-025B-41D7-8505-80E662E8A7F6}" type="sibTrans" cxnId="{581E42F8-2CD9-48A5-A762-F96BD9FD830C}">
      <dgm:prSet/>
      <dgm:spPr/>
      <dgm:t>
        <a:bodyPr/>
        <a:lstStyle/>
        <a:p>
          <a:endParaRPr lang="es-CL"/>
        </a:p>
      </dgm:t>
    </dgm:pt>
    <dgm:pt modelId="{F510A6E5-681D-488A-BBC2-BD05EB868900}">
      <dgm:prSet/>
      <dgm:spPr/>
      <dgm:t>
        <a:bodyPr/>
        <a:lstStyle/>
        <a:p>
          <a:pPr rtl="0"/>
          <a:r>
            <a:rPr lang="es-CL" i="1" dirty="0" smtClean="0"/>
            <a:t>Crear una institución que califique nuevas tecnologías médicas</a:t>
          </a:r>
          <a:endParaRPr lang="es-CL" i="1" dirty="0"/>
        </a:p>
      </dgm:t>
    </dgm:pt>
    <dgm:pt modelId="{E7DEA439-4448-4600-B46A-E4C6F6B57CD9}" type="parTrans" cxnId="{0E132888-6D5B-4DF6-8D73-A79CDDACAC07}">
      <dgm:prSet/>
      <dgm:spPr/>
      <dgm:t>
        <a:bodyPr/>
        <a:lstStyle/>
        <a:p>
          <a:endParaRPr lang="es-CL"/>
        </a:p>
      </dgm:t>
    </dgm:pt>
    <dgm:pt modelId="{FBC06326-467F-4D47-B84C-D339A7E460C3}" type="sibTrans" cxnId="{0E132888-6D5B-4DF6-8D73-A79CDDACAC07}">
      <dgm:prSet/>
      <dgm:spPr/>
      <dgm:t>
        <a:bodyPr/>
        <a:lstStyle/>
        <a:p>
          <a:endParaRPr lang="es-CL"/>
        </a:p>
      </dgm:t>
    </dgm:pt>
    <dgm:pt modelId="{751AE57E-3EE9-45EC-A6D6-9ADEF9289050}">
      <dgm:prSet/>
      <dgm:spPr/>
      <dgm:t>
        <a:bodyPr/>
        <a:lstStyle/>
        <a:p>
          <a:pPr rtl="0"/>
          <a:r>
            <a:rPr lang="es-CL" dirty="0" smtClean="0"/>
            <a:t>Además se debe</a:t>
          </a:r>
          <a:endParaRPr lang="es-CL" dirty="0"/>
        </a:p>
      </dgm:t>
    </dgm:pt>
    <dgm:pt modelId="{FEE7A495-18CC-4A33-8273-49DD7AF2AD36}" type="parTrans" cxnId="{C42D5E26-BFA2-42F4-BB0C-9CDD5FFA29C9}">
      <dgm:prSet/>
      <dgm:spPr/>
      <dgm:t>
        <a:bodyPr/>
        <a:lstStyle/>
        <a:p>
          <a:endParaRPr lang="es-CL"/>
        </a:p>
      </dgm:t>
    </dgm:pt>
    <dgm:pt modelId="{E46DAC35-ECC9-4CE4-8950-ECAD63D4CF43}" type="sibTrans" cxnId="{C42D5E26-BFA2-42F4-BB0C-9CDD5FFA29C9}">
      <dgm:prSet/>
      <dgm:spPr/>
      <dgm:t>
        <a:bodyPr/>
        <a:lstStyle/>
        <a:p>
          <a:endParaRPr lang="es-CL"/>
        </a:p>
      </dgm:t>
    </dgm:pt>
    <dgm:pt modelId="{CBA2D2E0-F3E3-44D5-B382-B8EB2B6B4786}">
      <dgm:prSet/>
      <dgm:spPr/>
      <dgm:t>
        <a:bodyPr/>
        <a:lstStyle/>
        <a:p>
          <a:pPr rtl="0"/>
          <a:endParaRPr lang="es-CL" dirty="0"/>
        </a:p>
      </dgm:t>
    </dgm:pt>
    <dgm:pt modelId="{210BE786-52A0-4329-A86D-37B2769B4DB1}" type="parTrans" cxnId="{7663DC2D-E00C-46C8-BE3C-6EFC64759E12}">
      <dgm:prSet/>
      <dgm:spPr/>
      <dgm:t>
        <a:bodyPr/>
        <a:lstStyle/>
        <a:p>
          <a:endParaRPr lang="es-CL"/>
        </a:p>
      </dgm:t>
    </dgm:pt>
    <dgm:pt modelId="{4AD1737C-5A4A-4831-AC70-474CC6056A2F}" type="sibTrans" cxnId="{7663DC2D-E00C-46C8-BE3C-6EFC64759E12}">
      <dgm:prSet/>
      <dgm:spPr/>
      <dgm:t>
        <a:bodyPr/>
        <a:lstStyle/>
        <a:p>
          <a:endParaRPr lang="es-CL"/>
        </a:p>
      </dgm:t>
    </dgm:pt>
    <dgm:pt modelId="{9ADA5B56-CA7D-4B88-8C42-5A6EA6172BAD}">
      <dgm:prSet/>
      <dgm:spPr/>
      <dgm:t>
        <a:bodyPr/>
        <a:lstStyle/>
        <a:p>
          <a:pPr rtl="0"/>
          <a:endParaRPr lang="es-CL" dirty="0"/>
        </a:p>
      </dgm:t>
    </dgm:pt>
    <dgm:pt modelId="{34326C04-762C-40C9-B3B7-EF5EF50220C4}" type="parTrans" cxnId="{0E7B7817-72A7-404D-BC2F-5DA52A18D2B0}">
      <dgm:prSet/>
      <dgm:spPr/>
      <dgm:t>
        <a:bodyPr/>
        <a:lstStyle/>
        <a:p>
          <a:endParaRPr lang="es-CL"/>
        </a:p>
      </dgm:t>
    </dgm:pt>
    <dgm:pt modelId="{A1E56DC7-B01A-41AB-8C82-AE7807CDF55C}" type="sibTrans" cxnId="{0E7B7817-72A7-404D-BC2F-5DA52A18D2B0}">
      <dgm:prSet/>
      <dgm:spPr/>
      <dgm:t>
        <a:bodyPr/>
        <a:lstStyle/>
        <a:p>
          <a:endParaRPr lang="es-CL"/>
        </a:p>
      </dgm:t>
    </dgm:pt>
    <dgm:pt modelId="{D7D0EA71-DFB2-4B7F-BB56-20EF11E4109B}">
      <dgm:prSet/>
      <dgm:spPr/>
      <dgm:t>
        <a:bodyPr/>
        <a:lstStyle/>
        <a:p>
          <a:pPr rtl="0"/>
          <a:r>
            <a:rPr lang="es-CL" dirty="0" smtClean="0"/>
            <a:t>Tarifas sin diferencias sexo ni edad</a:t>
          </a:r>
          <a:endParaRPr lang="es-CL" dirty="0"/>
        </a:p>
      </dgm:t>
    </dgm:pt>
    <dgm:pt modelId="{63779AA7-54B0-49B2-818B-2651451B42F6}" type="parTrans" cxnId="{2EF289C1-4B20-4362-B6EF-FF0943ED04CE}">
      <dgm:prSet/>
      <dgm:spPr/>
      <dgm:t>
        <a:bodyPr/>
        <a:lstStyle/>
        <a:p>
          <a:endParaRPr lang="es-CL"/>
        </a:p>
      </dgm:t>
    </dgm:pt>
    <dgm:pt modelId="{602675BA-6241-4F49-84DB-8D55CE1563DB}" type="sibTrans" cxnId="{2EF289C1-4B20-4362-B6EF-FF0943ED04CE}">
      <dgm:prSet/>
      <dgm:spPr/>
      <dgm:t>
        <a:bodyPr/>
        <a:lstStyle/>
        <a:p>
          <a:endParaRPr lang="es-CL"/>
        </a:p>
      </dgm:t>
    </dgm:pt>
    <dgm:pt modelId="{421561FD-3C46-4DDC-A257-157061ECBAF5}">
      <dgm:prSet/>
      <dgm:spPr/>
      <dgm:t>
        <a:bodyPr/>
        <a:lstStyle/>
        <a:p>
          <a:pPr rtl="0"/>
          <a:r>
            <a:rPr lang="es-CL" dirty="0" smtClean="0"/>
            <a:t>Poder monopsónico estatal que es contrario a los deseos y aspiraciones de los chilenos y de los profesionales médicos y restringe libertad de las personas.</a:t>
          </a:r>
          <a:endParaRPr lang="es-CL" dirty="0"/>
        </a:p>
      </dgm:t>
    </dgm:pt>
    <dgm:pt modelId="{92A84DC6-B11D-4D9B-9E67-0B9B80950091}" type="parTrans" cxnId="{C6F4D02D-2697-420F-AFBE-91F635D40452}">
      <dgm:prSet/>
      <dgm:spPr/>
      <dgm:t>
        <a:bodyPr/>
        <a:lstStyle/>
        <a:p>
          <a:endParaRPr lang="es-CL"/>
        </a:p>
      </dgm:t>
    </dgm:pt>
    <dgm:pt modelId="{D2DC8EA9-159A-4228-95C0-FCB99EF88DD7}" type="sibTrans" cxnId="{C6F4D02D-2697-420F-AFBE-91F635D40452}">
      <dgm:prSet/>
      <dgm:spPr/>
      <dgm:t>
        <a:bodyPr/>
        <a:lstStyle/>
        <a:p>
          <a:endParaRPr lang="es-CL"/>
        </a:p>
      </dgm:t>
    </dgm:pt>
    <dgm:pt modelId="{90E9239C-2E1D-4135-B3FF-BD5E563BF37C}" type="pres">
      <dgm:prSet presAssocID="{5136BCF9-354C-4DBC-A1A5-7AA3A76E841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B6001050-0A45-47D5-8A04-11C6C65E15A6}" type="pres">
      <dgm:prSet presAssocID="{B5326D19-0BF9-448D-803C-B2C0C3E30407}" presName="composite" presStyleCnt="0"/>
      <dgm:spPr/>
    </dgm:pt>
    <dgm:pt modelId="{ECEFDE82-E610-4019-8C5E-9E3CBABF0AC0}" type="pres">
      <dgm:prSet presAssocID="{B5326D19-0BF9-448D-803C-B2C0C3E30407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041A7F97-82A1-400C-84F8-C298855EA5C1}" type="pres">
      <dgm:prSet presAssocID="{B5326D19-0BF9-448D-803C-B2C0C3E30407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2669D09-2C8F-4173-951C-01CF6E4214E2}" type="pres">
      <dgm:prSet presAssocID="{4FC0C103-FA3E-4263-9928-04175AD88C7F}" presName="space" presStyleCnt="0"/>
      <dgm:spPr/>
    </dgm:pt>
    <dgm:pt modelId="{9E850B95-CE31-49BE-B6A2-89751CB3BD5F}" type="pres">
      <dgm:prSet presAssocID="{224525FE-AD2E-4E49-A993-8F332DE2CFD7}" presName="composite" presStyleCnt="0"/>
      <dgm:spPr/>
    </dgm:pt>
    <dgm:pt modelId="{BE85A4BD-B558-4AB4-928B-04AD31F9C669}" type="pres">
      <dgm:prSet presAssocID="{224525FE-AD2E-4E49-A993-8F332DE2CFD7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38E229F-EE1E-4512-8742-2E3ACEC99F11}" type="pres">
      <dgm:prSet presAssocID="{224525FE-AD2E-4E49-A993-8F332DE2CFD7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B6FA6D0B-F311-4797-8765-CDBB84FD329E}" type="presOf" srcId="{CBA2D2E0-F3E3-44D5-B382-B8EB2B6B4786}" destId="{738E229F-EE1E-4512-8742-2E3ACEC99F11}" srcOrd="0" destOrd="5" presId="urn:microsoft.com/office/officeart/2005/8/layout/hList1"/>
    <dgm:cxn modelId="{6A8A6811-6415-4D64-92DD-2D7B75F9079B}" type="presOf" srcId="{DD5AA254-3810-4989-BA1C-586BF75C99B1}" destId="{738E229F-EE1E-4512-8742-2E3ACEC99F11}" srcOrd="0" destOrd="7" presId="urn:microsoft.com/office/officeart/2005/8/layout/hList1"/>
    <dgm:cxn modelId="{4C1D7102-DC5E-49F3-B62D-4C3B0DEF4FFE}" type="presOf" srcId="{78FC7206-C8CE-4C85-9158-2CBDE438D606}" destId="{041A7F97-82A1-400C-84F8-C298855EA5C1}" srcOrd="0" destOrd="3" presId="urn:microsoft.com/office/officeart/2005/8/layout/hList1"/>
    <dgm:cxn modelId="{652FDFEB-6FC2-4B9F-9BE5-485C45DDB00D}" srcId="{5136BCF9-354C-4DBC-A1A5-7AA3A76E8418}" destId="{224525FE-AD2E-4E49-A993-8F332DE2CFD7}" srcOrd="1" destOrd="0" parTransId="{5CF8F0AF-B530-43DD-8B31-AB2118CE54C1}" sibTransId="{26753A84-2154-40A7-B7AE-9AB0982E3FE0}"/>
    <dgm:cxn modelId="{DAF56683-6A49-4948-BF10-D2C175D45066}" type="presOf" srcId="{1CC49172-4DB0-47C8-8986-B8EC1CC4D130}" destId="{041A7F97-82A1-400C-84F8-C298855EA5C1}" srcOrd="0" destOrd="0" presId="urn:microsoft.com/office/officeart/2005/8/layout/hList1"/>
    <dgm:cxn modelId="{581E42F8-2CD9-48A5-A762-F96BD9FD830C}" srcId="{B5326D19-0BF9-448D-803C-B2C0C3E30407}" destId="{B5E88486-7590-4B3B-8621-2C1C371BCDF7}" srcOrd="8" destOrd="0" parTransId="{AF3DE7D4-509B-46A1-94EF-869EBD2ACF2F}" sibTransId="{219291E2-025B-41D7-8505-80E662E8A7F6}"/>
    <dgm:cxn modelId="{65120ECE-8D3A-4FA9-81B6-1F4BE67355EE}" srcId="{224525FE-AD2E-4E49-A993-8F332DE2CFD7}" destId="{039A70C4-3022-4511-8374-52D06FF22D22}" srcOrd="1" destOrd="0" parTransId="{D6835CA3-735F-4CD1-B11D-A71B6EFD7635}" sibTransId="{F81BA4C7-23D2-415A-8F8D-0021576F7D8C}"/>
    <dgm:cxn modelId="{0EAAD7CE-DA81-4E4D-891B-D2EECB612701}" type="presOf" srcId="{5136BCF9-354C-4DBC-A1A5-7AA3A76E8418}" destId="{90E9239C-2E1D-4135-B3FF-BD5E563BF37C}" srcOrd="0" destOrd="0" presId="urn:microsoft.com/office/officeart/2005/8/layout/hList1"/>
    <dgm:cxn modelId="{1CB16F00-8244-4411-9FE8-FFF2E7916CD0}" srcId="{B5326D19-0BF9-448D-803C-B2C0C3E30407}" destId="{98CBEFE7-A098-45B9-80B4-8FAAF167A793}" srcOrd="5" destOrd="0" parTransId="{6FDD99CE-A7E1-4A4B-8EBE-554DDE523139}" sibTransId="{5EDA992C-3D44-4F2A-8263-890D2DB0B826}"/>
    <dgm:cxn modelId="{E4023F40-D8D6-4EF6-8566-FEAC5DE19ABD}" type="presOf" srcId="{9ADA5B56-CA7D-4B88-8C42-5A6EA6172BAD}" destId="{738E229F-EE1E-4512-8742-2E3ACEC99F11}" srcOrd="0" destOrd="4" presId="urn:microsoft.com/office/officeart/2005/8/layout/hList1"/>
    <dgm:cxn modelId="{33F7337E-A12B-43E7-936C-795F78CD1C4C}" srcId="{5136BCF9-354C-4DBC-A1A5-7AA3A76E8418}" destId="{B5326D19-0BF9-448D-803C-B2C0C3E30407}" srcOrd="0" destOrd="0" parTransId="{6EF9FEAC-DF18-4B4B-BBCE-560333C9C952}" sibTransId="{4FC0C103-FA3E-4263-9928-04175AD88C7F}"/>
    <dgm:cxn modelId="{0E7B7817-72A7-404D-BC2F-5DA52A18D2B0}" srcId="{224525FE-AD2E-4E49-A993-8F332DE2CFD7}" destId="{9ADA5B56-CA7D-4B88-8C42-5A6EA6172BAD}" srcOrd="3" destOrd="0" parTransId="{34326C04-762C-40C9-B3B7-EF5EF50220C4}" sibTransId="{A1E56DC7-B01A-41AB-8C82-AE7807CDF55C}"/>
    <dgm:cxn modelId="{9C63B3AA-7470-4E1F-8853-3789B0C0FC15}" type="presOf" srcId="{AA007C09-05D8-4D8C-BBF1-C167C980E4D3}" destId="{041A7F97-82A1-400C-84F8-C298855EA5C1}" srcOrd="0" destOrd="11" presId="urn:microsoft.com/office/officeart/2005/8/layout/hList1"/>
    <dgm:cxn modelId="{8A76F3B7-C889-47D0-A7BF-684A34F7A37B}" srcId="{F9E37503-3213-49E5-AA78-27746697801C}" destId="{CA838A78-BCF7-4D5B-83BD-4AD35D81F0AB}" srcOrd="0" destOrd="0" parTransId="{78A16BAA-12DD-4174-8CE6-F0A80252D62F}" sibTransId="{6ABABDD6-3FC1-4048-BF88-F71FAA0CF5BC}"/>
    <dgm:cxn modelId="{5AEC3D4C-851C-4B96-9CDD-4DA7544DD215}" srcId="{B5326D19-0BF9-448D-803C-B2C0C3E30407}" destId="{F9E37503-3213-49E5-AA78-27746697801C}" srcOrd="9" destOrd="0" parTransId="{2AAD94B9-9CDB-49E9-9D9D-37C15DF67175}" sibTransId="{EBF8F430-BF27-4638-AAB7-9953005AF05D}"/>
    <dgm:cxn modelId="{A7DE2CC3-FF30-482B-B587-39B04A110C6E}" type="presOf" srcId="{CA1FD38A-92AC-4FDA-A3DA-7D57602581A5}" destId="{041A7F97-82A1-400C-84F8-C298855EA5C1}" srcOrd="0" destOrd="2" presId="urn:microsoft.com/office/officeart/2005/8/layout/hList1"/>
    <dgm:cxn modelId="{D951172A-151B-433E-B0C4-6111591EECBE}" type="presOf" srcId="{B5326D19-0BF9-448D-803C-B2C0C3E30407}" destId="{ECEFDE82-E610-4019-8C5E-9E3CBABF0AC0}" srcOrd="0" destOrd="0" presId="urn:microsoft.com/office/officeart/2005/8/layout/hList1"/>
    <dgm:cxn modelId="{2D4B7948-12E1-4BB3-8EAF-6618628734AA}" srcId="{B5326D19-0BF9-448D-803C-B2C0C3E30407}" destId="{CA1FD38A-92AC-4FDA-A3DA-7D57602581A5}" srcOrd="2" destOrd="0" parTransId="{B9BBFDEE-49B1-4FD9-B814-0C6819A588D6}" sibTransId="{CC1B1C0C-118F-4173-8500-7F5BC6C24A3F}"/>
    <dgm:cxn modelId="{6B24F5A8-7DAB-4C5C-9629-1B08D49BB681}" srcId="{B5326D19-0BF9-448D-803C-B2C0C3E30407}" destId="{1CC49172-4DB0-47C8-8986-B8EC1CC4D130}" srcOrd="0" destOrd="0" parTransId="{8B00E5B4-6E4C-4824-920D-78DD1C2915DA}" sibTransId="{A28184C5-F6C0-4206-9549-A668ECA464DA}"/>
    <dgm:cxn modelId="{EF368131-0662-4674-BB09-F3B1FEF9E03E}" type="presOf" srcId="{F510A6E5-681D-488A-BBC2-BD05EB868900}" destId="{041A7F97-82A1-400C-84F8-C298855EA5C1}" srcOrd="0" destOrd="7" presId="urn:microsoft.com/office/officeart/2005/8/layout/hList1"/>
    <dgm:cxn modelId="{B9764850-B906-4657-A2D9-8DB911ED13EA}" srcId="{224525FE-AD2E-4E49-A993-8F332DE2CFD7}" destId="{535D1171-A541-45BF-9EC1-00CD064FBFF0}" srcOrd="2" destOrd="0" parTransId="{B5B33890-A5E0-4696-9C61-8971BBA871B6}" sibTransId="{6B357F20-B294-41B7-B03A-8154ED31AF4E}"/>
    <dgm:cxn modelId="{7663DC2D-E00C-46C8-BE3C-6EFC64759E12}" srcId="{224525FE-AD2E-4E49-A993-8F332DE2CFD7}" destId="{CBA2D2E0-F3E3-44D5-B382-B8EB2B6B4786}" srcOrd="4" destOrd="0" parTransId="{210BE786-52A0-4329-A86D-37B2769B4DB1}" sibTransId="{4AD1737C-5A4A-4831-AC70-474CC6056A2F}"/>
    <dgm:cxn modelId="{68DB53E9-63E9-4D6D-8CE4-D1A9B270B3C5}" type="presOf" srcId="{D7D0EA71-DFB2-4B7F-BB56-20EF11E4109B}" destId="{041A7F97-82A1-400C-84F8-C298855EA5C1}" srcOrd="0" destOrd="1" presId="urn:microsoft.com/office/officeart/2005/8/layout/hList1"/>
    <dgm:cxn modelId="{DC39AC12-4F73-4F70-809F-085CA12310C7}" srcId="{B5326D19-0BF9-448D-803C-B2C0C3E30407}" destId="{78FC7206-C8CE-4C85-9158-2CBDE438D606}" srcOrd="3" destOrd="0" parTransId="{8502182B-A9A0-454E-A5A0-8068DCE64BE6}" sibTransId="{277928EF-BE0F-4BB8-ABBF-3CCCD8D70C27}"/>
    <dgm:cxn modelId="{A1B7EF15-D6CD-493D-9018-7E6AD06D563F}" type="presOf" srcId="{98CBEFE7-A098-45B9-80B4-8FAAF167A793}" destId="{041A7F97-82A1-400C-84F8-C298855EA5C1}" srcOrd="0" destOrd="5" presId="urn:microsoft.com/office/officeart/2005/8/layout/hList1"/>
    <dgm:cxn modelId="{73BAC7E5-0B84-42BE-A199-B411DAB71762}" type="presOf" srcId="{535D1171-A541-45BF-9EC1-00CD064FBFF0}" destId="{738E229F-EE1E-4512-8742-2E3ACEC99F11}" srcOrd="0" destOrd="3" presId="urn:microsoft.com/office/officeart/2005/8/layout/hList1"/>
    <dgm:cxn modelId="{A4ED5778-F5E4-45A0-BC96-9CB2109284C6}" srcId="{F9E37503-3213-49E5-AA78-27746697801C}" destId="{AA007C09-05D8-4D8C-BBF1-C167C980E4D3}" srcOrd="1" destOrd="0" parTransId="{D0E1999A-EFBC-42AF-82EA-E6FF25DAE07C}" sibTransId="{69BD14A7-0AD4-4507-8981-48BF4743C718}"/>
    <dgm:cxn modelId="{38A3120C-A84C-40AB-BE4A-A6F8D78F4C14}" type="presOf" srcId="{224525FE-AD2E-4E49-A993-8F332DE2CFD7}" destId="{BE85A4BD-B558-4AB4-928B-04AD31F9C669}" srcOrd="0" destOrd="0" presId="urn:microsoft.com/office/officeart/2005/8/layout/hList1"/>
    <dgm:cxn modelId="{D613EA95-FCC6-4678-9A5B-92A0E9610257}" srcId="{224525FE-AD2E-4E49-A993-8F332DE2CFD7}" destId="{0F9761A4-219D-4C88-8A96-12F53C4F06CF}" srcOrd="0" destOrd="0" parTransId="{4D1E0ECB-5869-43D4-BC29-1EE92F83B589}" sibTransId="{1813F657-61F9-4F07-BCF2-A7B8CFE2A0C1}"/>
    <dgm:cxn modelId="{973C7561-9CE9-4924-B220-FDFEA55B6F31}" type="presOf" srcId="{F9E37503-3213-49E5-AA78-27746697801C}" destId="{041A7F97-82A1-400C-84F8-C298855EA5C1}" srcOrd="0" destOrd="9" presId="urn:microsoft.com/office/officeart/2005/8/layout/hList1"/>
    <dgm:cxn modelId="{2EF289C1-4B20-4362-B6EF-FF0943ED04CE}" srcId="{B5326D19-0BF9-448D-803C-B2C0C3E30407}" destId="{D7D0EA71-DFB2-4B7F-BB56-20EF11E4109B}" srcOrd="1" destOrd="0" parTransId="{63779AA7-54B0-49B2-818B-2651451B42F6}" sibTransId="{602675BA-6241-4F49-84DB-8D55CE1563DB}"/>
    <dgm:cxn modelId="{7BB04FDD-21AE-4E36-949D-1499CD206956}" type="presOf" srcId="{751AE57E-3EE9-45EC-A6D6-9ADEF9289050}" destId="{738E229F-EE1E-4512-8742-2E3ACEC99F11}" srcOrd="0" destOrd="6" presId="urn:microsoft.com/office/officeart/2005/8/layout/hList1"/>
    <dgm:cxn modelId="{B206A0C2-9368-4B9C-9695-5B7281F72C37}" type="presOf" srcId="{F054D2B8-CE1B-4C46-A8DF-8EEC4BB23CFE}" destId="{041A7F97-82A1-400C-84F8-C298855EA5C1}" srcOrd="0" destOrd="6" presId="urn:microsoft.com/office/officeart/2005/8/layout/hList1"/>
    <dgm:cxn modelId="{7CF80FA6-02B3-4E4C-98BE-C7309B163B4C}" srcId="{B5326D19-0BF9-448D-803C-B2C0C3E30407}" destId="{0AFB15AA-CEAE-49CA-AECC-13F0EB447861}" srcOrd="4" destOrd="0" parTransId="{15278425-2EF9-498A-82BE-E45C78950774}" sibTransId="{804FBF4D-CE7D-4B7C-8604-789BC44EC649}"/>
    <dgm:cxn modelId="{EA7CA817-49B4-4DC8-A7E0-E66A21227039}" srcId="{B5326D19-0BF9-448D-803C-B2C0C3E30407}" destId="{F054D2B8-CE1B-4C46-A8DF-8EEC4BB23CFE}" srcOrd="6" destOrd="0" parTransId="{64330D5F-FCC4-4D18-AFDD-495BB6F3D3F4}" sibTransId="{772F4CBD-4803-45A3-9E7D-C0088D2BC7B5}"/>
    <dgm:cxn modelId="{2E132581-47BB-425A-BA22-ABE6B77880F0}" srcId="{751AE57E-3EE9-45EC-A6D6-9ADEF9289050}" destId="{DD5AA254-3810-4989-BA1C-586BF75C99B1}" srcOrd="0" destOrd="0" parTransId="{D9236CD2-CAF6-45F5-AE5C-3CACD979F7B8}" sibTransId="{76E879B6-C8CB-4F9A-B604-D7304D80F856}"/>
    <dgm:cxn modelId="{C42D5E26-BFA2-42F4-BB0C-9CDD5FFA29C9}" srcId="{224525FE-AD2E-4E49-A993-8F332DE2CFD7}" destId="{751AE57E-3EE9-45EC-A6D6-9ADEF9289050}" srcOrd="5" destOrd="0" parTransId="{FEE7A495-18CC-4A33-8273-49DD7AF2AD36}" sibTransId="{E46DAC35-ECC9-4CE4-8950-ECAD63D4CF43}"/>
    <dgm:cxn modelId="{893074E3-9E53-4AB4-968D-4FAA04A9A580}" type="presOf" srcId="{0F9761A4-219D-4C88-8A96-12F53C4F06CF}" destId="{738E229F-EE1E-4512-8742-2E3ACEC99F11}" srcOrd="0" destOrd="0" presId="urn:microsoft.com/office/officeart/2005/8/layout/hList1"/>
    <dgm:cxn modelId="{68A580F6-5327-4E50-8628-8A0C3FCD3529}" type="presOf" srcId="{421561FD-3C46-4DDC-A257-157061ECBAF5}" destId="{738E229F-EE1E-4512-8742-2E3ACEC99F11}" srcOrd="0" destOrd="1" presId="urn:microsoft.com/office/officeart/2005/8/layout/hList1"/>
    <dgm:cxn modelId="{78308795-A89C-4819-8199-238DC14EDE59}" type="presOf" srcId="{039A70C4-3022-4511-8374-52D06FF22D22}" destId="{738E229F-EE1E-4512-8742-2E3ACEC99F11}" srcOrd="0" destOrd="2" presId="urn:microsoft.com/office/officeart/2005/8/layout/hList1"/>
    <dgm:cxn modelId="{A2E9D275-FAE3-45B6-87BE-6EB85BF30724}" type="presOf" srcId="{CA838A78-BCF7-4D5B-83BD-4AD35D81F0AB}" destId="{041A7F97-82A1-400C-84F8-C298855EA5C1}" srcOrd="0" destOrd="10" presId="urn:microsoft.com/office/officeart/2005/8/layout/hList1"/>
    <dgm:cxn modelId="{D48B2587-CA4C-404A-98C9-F847D23BE385}" type="presOf" srcId="{B5E88486-7590-4B3B-8621-2C1C371BCDF7}" destId="{041A7F97-82A1-400C-84F8-C298855EA5C1}" srcOrd="0" destOrd="8" presId="urn:microsoft.com/office/officeart/2005/8/layout/hList1"/>
    <dgm:cxn modelId="{C6F4D02D-2697-420F-AFBE-91F635D40452}" srcId="{0F9761A4-219D-4C88-8A96-12F53C4F06CF}" destId="{421561FD-3C46-4DDC-A257-157061ECBAF5}" srcOrd="0" destOrd="0" parTransId="{92A84DC6-B11D-4D9B-9E67-0B9B80950091}" sibTransId="{D2DC8EA9-159A-4228-95C0-FCB99EF88DD7}"/>
    <dgm:cxn modelId="{7547C07E-EC9A-41BB-B0A3-B0BDC25A48F9}" type="presOf" srcId="{0AFB15AA-CEAE-49CA-AECC-13F0EB447861}" destId="{041A7F97-82A1-400C-84F8-C298855EA5C1}" srcOrd="0" destOrd="4" presId="urn:microsoft.com/office/officeart/2005/8/layout/hList1"/>
    <dgm:cxn modelId="{0E132888-6D5B-4DF6-8D73-A79CDDACAC07}" srcId="{B5326D19-0BF9-448D-803C-B2C0C3E30407}" destId="{F510A6E5-681D-488A-BBC2-BD05EB868900}" srcOrd="7" destOrd="0" parTransId="{E7DEA439-4448-4600-B46A-E4C6F6B57CD9}" sibTransId="{FBC06326-467F-4D47-B84C-D339A7E460C3}"/>
    <dgm:cxn modelId="{3DCA198F-8A22-4CD4-82AB-A7E63F95C692}" type="presParOf" srcId="{90E9239C-2E1D-4135-B3FF-BD5E563BF37C}" destId="{B6001050-0A45-47D5-8A04-11C6C65E15A6}" srcOrd="0" destOrd="0" presId="urn:microsoft.com/office/officeart/2005/8/layout/hList1"/>
    <dgm:cxn modelId="{1F1AD70A-59BC-4A22-9AB3-9BD4347CC82F}" type="presParOf" srcId="{B6001050-0A45-47D5-8A04-11C6C65E15A6}" destId="{ECEFDE82-E610-4019-8C5E-9E3CBABF0AC0}" srcOrd="0" destOrd="0" presId="urn:microsoft.com/office/officeart/2005/8/layout/hList1"/>
    <dgm:cxn modelId="{E75720D4-FBBA-4B01-BDA9-3B571981CB52}" type="presParOf" srcId="{B6001050-0A45-47D5-8A04-11C6C65E15A6}" destId="{041A7F97-82A1-400C-84F8-C298855EA5C1}" srcOrd="1" destOrd="0" presId="urn:microsoft.com/office/officeart/2005/8/layout/hList1"/>
    <dgm:cxn modelId="{84E25BB1-1B0E-4872-8519-BEEDB1699319}" type="presParOf" srcId="{90E9239C-2E1D-4135-B3FF-BD5E563BF37C}" destId="{72669D09-2C8F-4173-951C-01CF6E4214E2}" srcOrd="1" destOrd="0" presId="urn:microsoft.com/office/officeart/2005/8/layout/hList1"/>
    <dgm:cxn modelId="{398F215C-DA9F-4FFF-ABB1-F474F1825703}" type="presParOf" srcId="{90E9239C-2E1D-4135-B3FF-BD5E563BF37C}" destId="{9E850B95-CE31-49BE-B6A2-89751CB3BD5F}" srcOrd="2" destOrd="0" presId="urn:microsoft.com/office/officeart/2005/8/layout/hList1"/>
    <dgm:cxn modelId="{5D052759-0C58-4E2E-A331-2EFD483F0A65}" type="presParOf" srcId="{9E850B95-CE31-49BE-B6A2-89751CB3BD5F}" destId="{BE85A4BD-B558-4AB4-928B-04AD31F9C669}" srcOrd="0" destOrd="0" presId="urn:microsoft.com/office/officeart/2005/8/layout/hList1"/>
    <dgm:cxn modelId="{16B2A250-1718-4C58-8C00-1ED89316423D}" type="presParOf" srcId="{9E850B95-CE31-49BE-B6A2-89751CB3BD5F}" destId="{738E229F-EE1E-4512-8742-2E3ACEC99F11}" srcOrd="1" destOrd="0" presId="urn:microsoft.com/office/officeart/2005/8/layout/hLis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0DD1A4-1FA8-466E-8C88-45C3B23CBFC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D3561917-E862-4CC2-84B6-1B1DCA93E852}">
      <dgm:prSet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es-CL" dirty="0" smtClean="0">
              <a:solidFill>
                <a:schemeClr val="tx1"/>
              </a:solidFill>
            </a:rPr>
            <a:t>Segregan, discriminan</a:t>
          </a:r>
          <a:endParaRPr lang="es-CL" dirty="0">
            <a:solidFill>
              <a:schemeClr val="tx1"/>
            </a:solidFill>
          </a:endParaRPr>
        </a:p>
      </dgm:t>
    </dgm:pt>
    <dgm:pt modelId="{FF8C8953-7710-432A-AA11-946A76E645D8}" type="parTrans" cxnId="{0C687F58-DABA-4AE3-85EB-DEB14E3FA131}">
      <dgm:prSet/>
      <dgm:spPr/>
      <dgm:t>
        <a:bodyPr/>
        <a:lstStyle/>
        <a:p>
          <a:endParaRPr lang="es-CL"/>
        </a:p>
      </dgm:t>
    </dgm:pt>
    <dgm:pt modelId="{74D69AB5-CC0E-433A-AA7C-02E4CBD38916}" type="sibTrans" cxnId="{0C687F58-DABA-4AE3-85EB-DEB14E3FA131}">
      <dgm:prSet/>
      <dgm:spPr/>
      <dgm:t>
        <a:bodyPr/>
        <a:lstStyle/>
        <a:p>
          <a:endParaRPr lang="es-CL"/>
        </a:p>
      </dgm:t>
    </dgm:pt>
    <dgm:pt modelId="{91A886AB-398F-4CF6-A494-A4E011BD5358}">
      <dgm:prSet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es-CL" smtClean="0">
              <a:solidFill>
                <a:schemeClr val="tx1"/>
              </a:solidFill>
            </a:rPr>
            <a:t>No cumple principios de la seguridad social</a:t>
          </a:r>
          <a:endParaRPr lang="es-CL">
            <a:solidFill>
              <a:schemeClr val="tx1"/>
            </a:solidFill>
          </a:endParaRPr>
        </a:p>
      </dgm:t>
    </dgm:pt>
    <dgm:pt modelId="{8010F627-AF45-4CE7-8812-172B73477F95}" type="parTrans" cxnId="{B0C4E243-983E-4BF3-8989-BB6CED3128A0}">
      <dgm:prSet/>
      <dgm:spPr/>
      <dgm:t>
        <a:bodyPr/>
        <a:lstStyle/>
        <a:p>
          <a:endParaRPr lang="es-CL"/>
        </a:p>
      </dgm:t>
    </dgm:pt>
    <dgm:pt modelId="{248DBEAB-74D2-4FA8-AC1D-48A290C58DD0}" type="sibTrans" cxnId="{B0C4E243-983E-4BF3-8989-BB6CED3128A0}">
      <dgm:prSet/>
      <dgm:spPr/>
      <dgm:t>
        <a:bodyPr/>
        <a:lstStyle/>
        <a:p>
          <a:endParaRPr lang="es-CL"/>
        </a:p>
      </dgm:t>
    </dgm:pt>
    <dgm:pt modelId="{6848313F-57BE-42FD-B8EC-A117C4C79F53}">
      <dgm:prSet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es-CL" smtClean="0">
              <a:solidFill>
                <a:schemeClr val="tx1"/>
              </a:solidFill>
            </a:rPr>
            <a:t>Poco transparente</a:t>
          </a:r>
          <a:endParaRPr lang="es-CL">
            <a:solidFill>
              <a:schemeClr val="tx1"/>
            </a:solidFill>
          </a:endParaRPr>
        </a:p>
      </dgm:t>
    </dgm:pt>
    <dgm:pt modelId="{FEA7A216-9BBA-45F3-807F-0BDF4502A146}" type="parTrans" cxnId="{43FFA19D-937E-43DA-A61F-800A73C8E83F}">
      <dgm:prSet/>
      <dgm:spPr/>
      <dgm:t>
        <a:bodyPr/>
        <a:lstStyle/>
        <a:p>
          <a:endParaRPr lang="es-CL"/>
        </a:p>
      </dgm:t>
    </dgm:pt>
    <dgm:pt modelId="{085CAA09-014A-489E-A543-38EA478B2098}" type="sibTrans" cxnId="{43FFA19D-937E-43DA-A61F-800A73C8E83F}">
      <dgm:prSet/>
      <dgm:spPr/>
      <dgm:t>
        <a:bodyPr/>
        <a:lstStyle/>
        <a:p>
          <a:endParaRPr lang="es-CL"/>
        </a:p>
      </dgm:t>
    </dgm:pt>
    <dgm:pt modelId="{D6A8056F-B25B-4877-8B93-1101A7A8F39C}">
      <dgm:prSet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es-CL" dirty="0" smtClean="0">
              <a:solidFill>
                <a:schemeClr val="tx1"/>
              </a:solidFill>
            </a:rPr>
            <a:t>Lucran con la salud</a:t>
          </a:r>
          <a:endParaRPr lang="es-CL" dirty="0">
            <a:solidFill>
              <a:schemeClr val="tx1"/>
            </a:solidFill>
          </a:endParaRPr>
        </a:p>
      </dgm:t>
    </dgm:pt>
    <dgm:pt modelId="{DFA70BFE-6C4B-49D8-9903-7D3D7EA53CE9}" type="parTrans" cxnId="{80B813B4-FAA7-4714-B1DF-7E692C7CB055}">
      <dgm:prSet/>
      <dgm:spPr/>
      <dgm:t>
        <a:bodyPr/>
        <a:lstStyle/>
        <a:p>
          <a:endParaRPr lang="es-CL"/>
        </a:p>
      </dgm:t>
    </dgm:pt>
    <dgm:pt modelId="{58998594-31B8-4C7F-A5A1-6EFD6A48FE3F}" type="sibTrans" cxnId="{80B813B4-FAA7-4714-B1DF-7E692C7CB055}">
      <dgm:prSet/>
      <dgm:spPr/>
      <dgm:t>
        <a:bodyPr/>
        <a:lstStyle/>
        <a:p>
          <a:endParaRPr lang="es-CL"/>
        </a:p>
      </dgm:t>
    </dgm:pt>
    <dgm:pt modelId="{8EF07255-E66B-45EB-B471-75C0FF5809C9}">
      <dgm:prSet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es-CL" smtClean="0">
              <a:solidFill>
                <a:schemeClr val="tx1"/>
              </a:solidFill>
            </a:rPr>
            <a:t>No cubre ciertas prestaciones</a:t>
          </a:r>
          <a:endParaRPr lang="es-CL">
            <a:solidFill>
              <a:schemeClr val="tx1"/>
            </a:solidFill>
          </a:endParaRPr>
        </a:p>
      </dgm:t>
    </dgm:pt>
    <dgm:pt modelId="{B4A99157-EE1D-4455-83DA-6A8F05ED6CA5}" type="parTrans" cxnId="{2D987060-6534-481C-82A6-3DC94C97D62E}">
      <dgm:prSet/>
      <dgm:spPr/>
      <dgm:t>
        <a:bodyPr/>
        <a:lstStyle/>
        <a:p>
          <a:endParaRPr lang="es-CL"/>
        </a:p>
      </dgm:t>
    </dgm:pt>
    <dgm:pt modelId="{78E3183B-4B20-4788-A63A-68A40C2157D7}" type="sibTrans" cxnId="{2D987060-6534-481C-82A6-3DC94C97D62E}">
      <dgm:prSet/>
      <dgm:spPr/>
      <dgm:t>
        <a:bodyPr/>
        <a:lstStyle/>
        <a:p>
          <a:endParaRPr lang="es-CL"/>
        </a:p>
      </dgm:t>
    </dgm:pt>
    <dgm:pt modelId="{32D62975-60CB-48DF-A339-6F6CF3A28B8D}">
      <dgm:prSet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es-CL" smtClean="0">
              <a:solidFill>
                <a:schemeClr val="tx1"/>
              </a:solidFill>
            </a:rPr>
            <a:t>Poco eficiente, caras</a:t>
          </a:r>
          <a:endParaRPr lang="es-CL">
            <a:solidFill>
              <a:schemeClr val="tx1"/>
            </a:solidFill>
          </a:endParaRPr>
        </a:p>
      </dgm:t>
    </dgm:pt>
    <dgm:pt modelId="{25014783-9F30-4608-B060-7DB18DA5AD7B}" type="parTrans" cxnId="{941BB5C3-ECAA-4E2A-B408-9E48FC18CB91}">
      <dgm:prSet/>
      <dgm:spPr/>
      <dgm:t>
        <a:bodyPr/>
        <a:lstStyle/>
        <a:p>
          <a:endParaRPr lang="es-CL"/>
        </a:p>
      </dgm:t>
    </dgm:pt>
    <dgm:pt modelId="{A7904A05-5BCB-406B-9DE2-73D1946D7F93}" type="sibTrans" cxnId="{941BB5C3-ECAA-4E2A-B408-9E48FC18CB91}">
      <dgm:prSet/>
      <dgm:spPr/>
      <dgm:t>
        <a:bodyPr/>
        <a:lstStyle/>
        <a:p>
          <a:endParaRPr lang="es-CL"/>
        </a:p>
      </dgm:t>
    </dgm:pt>
    <dgm:pt modelId="{79917E41-4644-4CEC-B985-C1CA6E329970}">
      <dgm:prSet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es-CL" smtClean="0">
              <a:solidFill>
                <a:schemeClr val="tx1"/>
              </a:solidFill>
            </a:rPr>
            <a:t>Contribuye a generar demanda innecesaria</a:t>
          </a:r>
          <a:endParaRPr lang="es-CL">
            <a:solidFill>
              <a:schemeClr val="tx1"/>
            </a:solidFill>
          </a:endParaRPr>
        </a:p>
      </dgm:t>
    </dgm:pt>
    <dgm:pt modelId="{9AA8177B-817B-4B85-B2C2-598FE64797F7}" type="parTrans" cxnId="{CB5B18E8-C1B5-44F4-9371-23D4AD7566BF}">
      <dgm:prSet/>
      <dgm:spPr/>
      <dgm:t>
        <a:bodyPr/>
        <a:lstStyle/>
        <a:p>
          <a:endParaRPr lang="es-CL"/>
        </a:p>
      </dgm:t>
    </dgm:pt>
    <dgm:pt modelId="{71C31E62-ACCC-42D3-A409-D21B59F2DDEC}" type="sibTrans" cxnId="{CB5B18E8-C1B5-44F4-9371-23D4AD7566BF}">
      <dgm:prSet/>
      <dgm:spPr/>
      <dgm:t>
        <a:bodyPr/>
        <a:lstStyle/>
        <a:p>
          <a:endParaRPr lang="es-CL"/>
        </a:p>
      </dgm:t>
    </dgm:pt>
    <dgm:pt modelId="{BAFCCF1B-06F6-42E8-9515-C3223546FC9F}">
      <dgm:prSet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es-CL" smtClean="0">
              <a:solidFill>
                <a:schemeClr val="tx1"/>
              </a:solidFill>
            </a:rPr>
            <a:t>Mercantiliza un derecho social</a:t>
          </a:r>
          <a:endParaRPr lang="es-CL">
            <a:solidFill>
              <a:schemeClr val="tx1"/>
            </a:solidFill>
          </a:endParaRPr>
        </a:p>
      </dgm:t>
    </dgm:pt>
    <dgm:pt modelId="{68F80579-4453-4A50-BA93-3C62868B92BC}" type="parTrans" cxnId="{AD0A07DB-3F63-43DD-BB3C-872CB4485566}">
      <dgm:prSet/>
      <dgm:spPr/>
      <dgm:t>
        <a:bodyPr/>
        <a:lstStyle/>
        <a:p>
          <a:endParaRPr lang="es-CL"/>
        </a:p>
      </dgm:t>
    </dgm:pt>
    <dgm:pt modelId="{2687DBFE-8E3B-4A0C-805A-A05489536038}" type="sibTrans" cxnId="{AD0A07DB-3F63-43DD-BB3C-872CB4485566}">
      <dgm:prSet/>
      <dgm:spPr/>
      <dgm:t>
        <a:bodyPr/>
        <a:lstStyle/>
        <a:p>
          <a:endParaRPr lang="es-CL"/>
        </a:p>
      </dgm:t>
    </dgm:pt>
    <dgm:pt modelId="{A4EC22B0-9223-4469-B851-F93F69954610}" type="pres">
      <dgm:prSet presAssocID="{A80DD1A4-1FA8-466E-8C88-45C3B23CBFC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2B97D353-C935-400C-8823-B74DEC7A4914}" type="pres">
      <dgm:prSet presAssocID="{D3561917-E862-4CC2-84B6-1B1DCA93E852}" presName="linNode" presStyleCnt="0"/>
      <dgm:spPr/>
    </dgm:pt>
    <dgm:pt modelId="{52232CC5-2C08-4897-9C05-03589B21D7A8}" type="pres">
      <dgm:prSet presAssocID="{D3561917-E862-4CC2-84B6-1B1DCA93E852}" presName="parentText" presStyleLbl="node1" presStyleIdx="0" presStyleCnt="8" custScaleX="189581" custLinFactNeighborX="-2430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E2695BF-6BBE-4E6B-AAF6-B111A7951A64}" type="pres">
      <dgm:prSet presAssocID="{74D69AB5-CC0E-433A-AA7C-02E4CBD38916}" presName="sp" presStyleCnt="0"/>
      <dgm:spPr/>
    </dgm:pt>
    <dgm:pt modelId="{C39398A7-1604-470A-961C-CC8F5902D75F}" type="pres">
      <dgm:prSet presAssocID="{91A886AB-398F-4CF6-A494-A4E011BD5358}" presName="linNode" presStyleCnt="0"/>
      <dgm:spPr/>
    </dgm:pt>
    <dgm:pt modelId="{F2793E7B-5411-4A23-B3B6-D29DBD0DDBC3}" type="pres">
      <dgm:prSet presAssocID="{91A886AB-398F-4CF6-A494-A4E011BD5358}" presName="parentText" presStyleLbl="node1" presStyleIdx="1" presStyleCnt="8" custScaleX="189581" custLinFactNeighborX="-2430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19238C22-16FF-492B-8B27-B32277BA0BC4}" type="pres">
      <dgm:prSet presAssocID="{248DBEAB-74D2-4FA8-AC1D-48A290C58DD0}" presName="sp" presStyleCnt="0"/>
      <dgm:spPr/>
    </dgm:pt>
    <dgm:pt modelId="{E6ADC460-422E-44A5-A73A-3A4298787B59}" type="pres">
      <dgm:prSet presAssocID="{6848313F-57BE-42FD-B8EC-A117C4C79F53}" presName="linNode" presStyleCnt="0"/>
      <dgm:spPr/>
    </dgm:pt>
    <dgm:pt modelId="{3AA51055-5D90-4558-B93C-133B7A79E6E5}" type="pres">
      <dgm:prSet presAssocID="{6848313F-57BE-42FD-B8EC-A117C4C79F53}" presName="parentText" presStyleLbl="node1" presStyleIdx="2" presStyleCnt="8" custScaleX="189581" custLinFactNeighborX="-2430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375718C-37BC-4D45-B94A-0888617A47A7}" type="pres">
      <dgm:prSet presAssocID="{085CAA09-014A-489E-A543-38EA478B2098}" presName="sp" presStyleCnt="0"/>
      <dgm:spPr/>
    </dgm:pt>
    <dgm:pt modelId="{9EB19277-5D23-4DCB-BB98-6F59FE2B47E1}" type="pres">
      <dgm:prSet presAssocID="{D6A8056F-B25B-4877-8B93-1101A7A8F39C}" presName="linNode" presStyleCnt="0"/>
      <dgm:spPr/>
    </dgm:pt>
    <dgm:pt modelId="{0E7F879D-F29A-4343-BFEE-E2576AFFEBEE}" type="pres">
      <dgm:prSet presAssocID="{D6A8056F-B25B-4877-8B93-1101A7A8F39C}" presName="parentText" presStyleLbl="node1" presStyleIdx="3" presStyleCnt="8" custScaleX="189581" custLinFactNeighborX="-2430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2A618D4-070A-493D-85CB-9D90DD5132C3}" type="pres">
      <dgm:prSet presAssocID="{58998594-31B8-4C7F-A5A1-6EFD6A48FE3F}" presName="sp" presStyleCnt="0"/>
      <dgm:spPr/>
    </dgm:pt>
    <dgm:pt modelId="{79B867E9-412E-4AEF-A4D0-DE7F1E844DC3}" type="pres">
      <dgm:prSet presAssocID="{8EF07255-E66B-45EB-B471-75C0FF5809C9}" presName="linNode" presStyleCnt="0"/>
      <dgm:spPr/>
    </dgm:pt>
    <dgm:pt modelId="{D0FE60CD-1BB3-4C92-84C6-8B5CA06D9EE9}" type="pres">
      <dgm:prSet presAssocID="{8EF07255-E66B-45EB-B471-75C0FF5809C9}" presName="parentText" presStyleLbl="node1" presStyleIdx="4" presStyleCnt="8" custScaleX="189581" custLinFactNeighborX="-2430" custLinFactNeighborY="10392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BFD5F92-966B-4259-8232-DD6CF0713AF6}" type="pres">
      <dgm:prSet presAssocID="{78E3183B-4B20-4788-A63A-68A40C2157D7}" presName="sp" presStyleCnt="0"/>
      <dgm:spPr/>
    </dgm:pt>
    <dgm:pt modelId="{A56B6A0F-DC5A-4AD9-874D-D8216A0044B7}" type="pres">
      <dgm:prSet presAssocID="{32D62975-60CB-48DF-A339-6F6CF3A28B8D}" presName="linNode" presStyleCnt="0"/>
      <dgm:spPr/>
    </dgm:pt>
    <dgm:pt modelId="{5642A3E1-0AD7-4A52-A65E-20A0C5A934CB}" type="pres">
      <dgm:prSet presAssocID="{32D62975-60CB-48DF-A339-6F6CF3A28B8D}" presName="parentText" presStyleLbl="node1" presStyleIdx="5" presStyleCnt="8" custScaleX="189581" custLinFactNeighborX="-2430" custLinFactNeighborY="10392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123D4DB-D1E1-4AF1-BFDF-34DC9B37DA02}" type="pres">
      <dgm:prSet presAssocID="{A7904A05-5BCB-406B-9DE2-73D1946D7F93}" presName="sp" presStyleCnt="0"/>
      <dgm:spPr/>
    </dgm:pt>
    <dgm:pt modelId="{5D7029B7-57EF-44E1-85D9-9E167EFC0364}" type="pres">
      <dgm:prSet presAssocID="{79917E41-4644-4CEC-B985-C1CA6E329970}" presName="linNode" presStyleCnt="0"/>
      <dgm:spPr/>
    </dgm:pt>
    <dgm:pt modelId="{CB308165-792D-441B-B37D-9090063FDE8D}" type="pres">
      <dgm:prSet presAssocID="{79917E41-4644-4CEC-B985-C1CA6E329970}" presName="parentText" presStyleLbl="node1" presStyleIdx="6" presStyleCnt="8" custScaleX="189581" custLinFactNeighborX="-2430" custLinFactNeighborY="10392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EDD6432-A767-4246-96A0-7AF67B0607B2}" type="pres">
      <dgm:prSet presAssocID="{71C31E62-ACCC-42D3-A409-D21B59F2DDEC}" presName="sp" presStyleCnt="0"/>
      <dgm:spPr/>
    </dgm:pt>
    <dgm:pt modelId="{BCB40063-0623-42AB-88C2-9C153E56B55D}" type="pres">
      <dgm:prSet presAssocID="{BAFCCF1B-06F6-42E8-9515-C3223546FC9F}" presName="linNode" presStyleCnt="0"/>
      <dgm:spPr/>
    </dgm:pt>
    <dgm:pt modelId="{302DF106-B398-4E7F-8EC1-4AC6C1128A4E}" type="pres">
      <dgm:prSet presAssocID="{BAFCCF1B-06F6-42E8-9515-C3223546FC9F}" presName="parentText" presStyleLbl="node1" presStyleIdx="7" presStyleCnt="8" custScaleX="189581" custLinFactNeighborX="-2430" custLinFactNeighborY="33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153D549B-4BBE-4D55-B632-E49CCE82C99A}" type="presOf" srcId="{8EF07255-E66B-45EB-B471-75C0FF5809C9}" destId="{D0FE60CD-1BB3-4C92-84C6-8B5CA06D9EE9}" srcOrd="0" destOrd="0" presId="urn:microsoft.com/office/officeart/2005/8/layout/vList5"/>
    <dgm:cxn modelId="{F7301EF3-F05F-4F61-96B1-74F45B507BC2}" type="presOf" srcId="{D6A8056F-B25B-4877-8B93-1101A7A8F39C}" destId="{0E7F879D-F29A-4343-BFEE-E2576AFFEBEE}" srcOrd="0" destOrd="0" presId="urn:microsoft.com/office/officeart/2005/8/layout/vList5"/>
    <dgm:cxn modelId="{0572154E-8CD4-43E5-A607-7F9FF023712E}" type="presOf" srcId="{A80DD1A4-1FA8-466E-8C88-45C3B23CBFC0}" destId="{A4EC22B0-9223-4469-B851-F93F69954610}" srcOrd="0" destOrd="0" presId="urn:microsoft.com/office/officeart/2005/8/layout/vList5"/>
    <dgm:cxn modelId="{A7337BE2-A524-4293-8464-4B55CBD7559C}" type="presOf" srcId="{32D62975-60CB-48DF-A339-6F6CF3A28B8D}" destId="{5642A3E1-0AD7-4A52-A65E-20A0C5A934CB}" srcOrd="0" destOrd="0" presId="urn:microsoft.com/office/officeart/2005/8/layout/vList5"/>
    <dgm:cxn modelId="{CB5B18E8-C1B5-44F4-9371-23D4AD7566BF}" srcId="{A80DD1A4-1FA8-466E-8C88-45C3B23CBFC0}" destId="{79917E41-4644-4CEC-B985-C1CA6E329970}" srcOrd="6" destOrd="0" parTransId="{9AA8177B-817B-4B85-B2C2-598FE64797F7}" sibTransId="{71C31E62-ACCC-42D3-A409-D21B59F2DDEC}"/>
    <dgm:cxn modelId="{FD62F5AB-28D3-4500-91DF-A0E85A4B3B62}" type="presOf" srcId="{BAFCCF1B-06F6-42E8-9515-C3223546FC9F}" destId="{302DF106-B398-4E7F-8EC1-4AC6C1128A4E}" srcOrd="0" destOrd="0" presId="urn:microsoft.com/office/officeart/2005/8/layout/vList5"/>
    <dgm:cxn modelId="{7E3E2232-6900-4183-A964-B26981961CE6}" type="presOf" srcId="{91A886AB-398F-4CF6-A494-A4E011BD5358}" destId="{F2793E7B-5411-4A23-B3B6-D29DBD0DDBC3}" srcOrd="0" destOrd="0" presId="urn:microsoft.com/office/officeart/2005/8/layout/vList5"/>
    <dgm:cxn modelId="{941BB5C3-ECAA-4E2A-B408-9E48FC18CB91}" srcId="{A80DD1A4-1FA8-466E-8C88-45C3B23CBFC0}" destId="{32D62975-60CB-48DF-A339-6F6CF3A28B8D}" srcOrd="5" destOrd="0" parTransId="{25014783-9F30-4608-B060-7DB18DA5AD7B}" sibTransId="{A7904A05-5BCB-406B-9DE2-73D1946D7F93}"/>
    <dgm:cxn modelId="{AD0A07DB-3F63-43DD-BB3C-872CB4485566}" srcId="{A80DD1A4-1FA8-466E-8C88-45C3B23CBFC0}" destId="{BAFCCF1B-06F6-42E8-9515-C3223546FC9F}" srcOrd="7" destOrd="0" parTransId="{68F80579-4453-4A50-BA93-3C62868B92BC}" sibTransId="{2687DBFE-8E3B-4A0C-805A-A05489536038}"/>
    <dgm:cxn modelId="{27C3585D-2B2E-40D7-A85D-683D42E38D92}" type="presOf" srcId="{6848313F-57BE-42FD-B8EC-A117C4C79F53}" destId="{3AA51055-5D90-4558-B93C-133B7A79E6E5}" srcOrd="0" destOrd="0" presId="urn:microsoft.com/office/officeart/2005/8/layout/vList5"/>
    <dgm:cxn modelId="{AB3904C9-7A41-4E20-8AA2-290174995D12}" type="presOf" srcId="{D3561917-E862-4CC2-84B6-1B1DCA93E852}" destId="{52232CC5-2C08-4897-9C05-03589B21D7A8}" srcOrd="0" destOrd="0" presId="urn:microsoft.com/office/officeart/2005/8/layout/vList5"/>
    <dgm:cxn modelId="{CF0C7957-9380-4B33-95AC-7D1965BC8FE5}" type="presOf" srcId="{79917E41-4644-4CEC-B985-C1CA6E329970}" destId="{CB308165-792D-441B-B37D-9090063FDE8D}" srcOrd="0" destOrd="0" presId="urn:microsoft.com/office/officeart/2005/8/layout/vList5"/>
    <dgm:cxn modelId="{0C687F58-DABA-4AE3-85EB-DEB14E3FA131}" srcId="{A80DD1A4-1FA8-466E-8C88-45C3B23CBFC0}" destId="{D3561917-E862-4CC2-84B6-1B1DCA93E852}" srcOrd="0" destOrd="0" parTransId="{FF8C8953-7710-432A-AA11-946A76E645D8}" sibTransId="{74D69AB5-CC0E-433A-AA7C-02E4CBD38916}"/>
    <dgm:cxn modelId="{43FFA19D-937E-43DA-A61F-800A73C8E83F}" srcId="{A80DD1A4-1FA8-466E-8C88-45C3B23CBFC0}" destId="{6848313F-57BE-42FD-B8EC-A117C4C79F53}" srcOrd="2" destOrd="0" parTransId="{FEA7A216-9BBA-45F3-807F-0BDF4502A146}" sibTransId="{085CAA09-014A-489E-A543-38EA478B2098}"/>
    <dgm:cxn modelId="{2D987060-6534-481C-82A6-3DC94C97D62E}" srcId="{A80DD1A4-1FA8-466E-8C88-45C3B23CBFC0}" destId="{8EF07255-E66B-45EB-B471-75C0FF5809C9}" srcOrd="4" destOrd="0" parTransId="{B4A99157-EE1D-4455-83DA-6A8F05ED6CA5}" sibTransId="{78E3183B-4B20-4788-A63A-68A40C2157D7}"/>
    <dgm:cxn modelId="{80B813B4-FAA7-4714-B1DF-7E692C7CB055}" srcId="{A80DD1A4-1FA8-466E-8C88-45C3B23CBFC0}" destId="{D6A8056F-B25B-4877-8B93-1101A7A8F39C}" srcOrd="3" destOrd="0" parTransId="{DFA70BFE-6C4B-49D8-9903-7D3D7EA53CE9}" sibTransId="{58998594-31B8-4C7F-A5A1-6EFD6A48FE3F}"/>
    <dgm:cxn modelId="{B0C4E243-983E-4BF3-8989-BB6CED3128A0}" srcId="{A80DD1A4-1FA8-466E-8C88-45C3B23CBFC0}" destId="{91A886AB-398F-4CF6-A494-A4E011BD5358}" srcOrd="1" destOrd="0" parTransId="{8010F627-AF45-4CE7-8812-172B73477F95}" sibTransId="{248DBEAB-74D2-4FA8-AC1D-48A290C58DD0}"/>
    <dgm:cxn modelId="{D3EB29E8-C1BE-4EFF-828A-12B303FCA61B}" type="presParOf" srcId="{A4EC22B0-9223-4469-B851-F93F69954610}" destId="{2B97D353-C935-400C-8823-B74DEC7A4914}" srcOrd="0" destOrd="0" presId="urn:microsoft.com/office/officeart/2005/8/layout/vList5"/>
    <dgm:cxn modelId="{8EEE9E99-7F34-4EE0-AE84-76928BB36358}" type="presParOf" srcId="{2B97D353-C935-400C-8823-B74DEC7A4914}" destId="{52232CC5-2C08-4897-9C05-03589B21D7A8}" srcOrd="0" destOrd="0" presId="urn:microsoft.com/office/officeart/2005/8/layout/vList5"/>
    <dgm:cxn modelId="{BF83E014-2E0E-4CF5-94CC-DDAA5A6C7CCB}" type="presParOf" srcId="{A4EC22B0-9223-4469-B851-F93F69954610}" destId="{6E2695BF-6BBE-4E6B-AAF6-B111A7951A64}" srcOrd="1" destOrd="0" presId="urn:microsoft.com/office/officeart/2005/8/layout/vList5"/>
    <dgm:cxn modelId="{3474383A-E105-41D8-87F6-73C37E5A070D}" type="presParOf" srcId="{A4EC22B0-9223-4469-B851-F93F69954610}" destId="{C39398A7-1604-470A-961C-CC8F5902D75F}" srcOrd="2" destOrd="0" presId="urn:microsoft.com/office/officeart/2005/8/layout/vList5"/>
    <dgm:cxn modelId="{A43F4FCE-9734-446D-80AE-E63A392C1325}" type="presParOf" srcId="{C39398A7-1604-470A-961C-CC8F5902D75F}" destId="{F2793E7B-5411-4A23-B3B6-D29DBD0DDBC3}" srcOrd="0" destOrd="0" presId="urn:microsoft.com/office/officeart/2005/8/layout/vList5"/>
    <dgm:cxn modelId="{CC12E042-2C33-484B-AE99-3B6E792F35A9}" type="presParOf" srcId="{A4EC22B0-9223-4469-B851-F93F69954610}" destId="{19238C22-16FF-492B-8B27-B32277BA0BC4}" srcOrd="3" destOrd="0" presId="urn:microsoft.com/office/officeart/2005/8/layout/vList5"/>
    <dgm:cxn modelId="{C9F5353C-4786-4C6A-A4D4-478E190BD735}" type="presParOf" srcId="{A4EC22B0-9223-4469-B851-F93F69954610}" destId="{E6ADC460-422E-44A5-A73A-3A4298787B59}" srcOrd="4" destOrd="0" presId="urn:microsoft.com/office/officeart/2005/8/layout/vList5"/>
    <dgm:cxn modelId="{1C150561-BA43-4161-97B6-55BF68EAB647}" type="presParOf" srcId="{E6ADC460-422E-44A5-A73A-3A4298787B59}" destId="{3AA51055-5D90-4558-B93C-133B7A79E6E5}" srcOrd="0" destOrd="0" presId="urn:microsoft.com/office/officeart/2005/8/layout/vList5"/>
    <dgm:cxn modelId="{0063D72B-7A45-4DD8-A1FC-80F263E3EA21}" type="presParOf" srcId="{A4EC22B0-9223-4469-B851-F93F69954610}" destId="{A375718C-37BC-4D45-B94A-0888617A47A7}" srcOrd="5" destOrd="0" presId="urn:microsoft.com/office/officeart/2005/8/layout/vList5"/>
    <dgm:cxn modelId="{39DAC026-98BA-4413-927D-C0786B19B8D6}" type="presParOf" srcId="{A4EC22B0-9223-4469-B851-F93F69954610}" destId="{9EB19277-5D23-4DCB-BB98-6F59FE2B47E1}" srcOrd="6" destOrd="0" presId="urn:microsoft.com/office/officeart/2005/8/layout/vList5"/>
    <dgm:cxn modelId="{E0131A55-12D3-49C8-BB77-7C8B78B51D70}" type="presParOf" srcId="{9EB19277-5D23-4DCB-BB98-6F59FE2B47E1}" destId="{0E7F879D-F29A-4343-BFEE-E2576AFFEBEE}" srcOrd="0" destOrd="0" presId="urn:microsoft.com/office/officeart/2005/8/layout/vList5"/>
    <dgm:cxn modelId="{C103012C-5CDC-4A4D-B316-44B1C0D8B382}" type="presParOf" srcId="{A4EC22B0-9223-4469-B851-F93F69954610}" destId="{D2A618D4-070A-493D-85CB-9D90DD5132C3}" srcOrd="7" destOrd="0" presId="urn:microsoft.com/office/officeart/2005/8/layout/vList5"/>
    <dgm:cxn modelId="{0953BB57-3D90-41AD-B6C0-6CEDCAEB7BF0}" type="presParOf" srcId="{A4EC22B0-9223-4469-B851-F93F69954610}" destId="{79B867E9-412E-4AEF-A4D0-DE7F1E844DC3}" srcOrd="8" destOrd="0" presId="urn:microsoft.com/office/officeart/2005/8/layout/vList5"/>
    <dgm:cxn modelId="{906BB155-0CF7-42BB-8912-92BE15279A40}" type="presParOf" srcId="{79B867E9-412E-4AEF-A4D0-DE7F1E844DC3}" destId="{D0FE60CD-1BB3-4C92-84C6-8B5CA06D9EE9}" srcOrd="0" destOrd="0" presId="urn:microsoft.com/office/officeart/2005/8/layout/vList5"/>
    <dgm:cxn modelId="{B4790781-FDB9-49C1-977E-3CAA4C7C0D39}" type="presParOf" srcId="{A4EC22B0-9223-4469-B851-F93F69954610}" destId="{9BFD5F92-966B-4259-8232-DD6CF0713AF6}" srcOrd="9" destOrd="0" presId="urn:microsoft.com/office/officeart/2005/8/layout/vList5"/>
    <dgm:cxn modelId="{E6A2C859-C679-4C52-B2FE-0AEF278B155E}" type="presParOf" srcId="{A4EC22B0-9223-4469-B851-F93F69954610}" destId="{A56B6A0F-DC5A-4AD9-874D-D8216A0044B7}" srcOrd="10" destOrd="0" presId="urn:microsoft.com/office/officeart/2005/8/layout/vList5"/>
    <dgm:cxn modelId="{AE8855AA-68CF-4F8C-AB27-62A32357737F}" type="presParOf" srcId="{A56B6A0F-DC5A-4AD9-874D-D8216A0044B7}" destId="{5642A3E1-0AD7-4A52-A65E-20A0C5A934CB}" srcOrd="0" destOrd="0" presId="urn:microsoft.com/office/officeart/2005/8/layout/vList5"/>
    <dgm:cxn modelId="{5B3D1FC7-60CA-4848-BC37-6483F26428C9}" type="presParOf" srcId="{A4EC22B0-9223-4469-B851-F93F69954610}" destId="{A123D4DB-D1E1-4AF1-BFDF-34DC9B37DA02}" srcOrd="11" destOrd="0" presId="urn:microsoft.com/office/officeart/2005/8/layout/vList5"/>
    <dgm:cxn modelId="{654FD282-03FE-4A86-BF3E-4F5244C9BCBE}" type="presParOf" srcId="{A4EC22B0-9223-4469-B851-F93F69954610}" destId="{5D7029B7-57EF-44E1-85D9-9E167EFC0364}" srcOrd="12" destOrd="0" presId="urn:microsoft.com/office/officeart/2005/8/layout/vList5"/>
    <dgm:cxn modelId="{EDB4AD60-154B-4F31-A83C-BFD0C0292DD2}" type="presParOf" srcId="{5D7029B7-57EF-44E1-85D9-9E167EFC0364}" destId="{CB308165-792D-441B-B37D-9090063FDE8D}" srcOrd="0" destOrd="0" presId="urn:microsoft.com/office/officeart/2005/8/layout/vList5"/>
    <dgm:cxn modelId="{749EAE50-462D-4F92-AE69-5DBD1C975ECC}" type="presParOf" srcId="{A4EC22B0-9223-4469-B851-F93F69954610}" destId="{2EDD6432-A767-4246-96A0-7AF67B0607B2}" srcOrd="13" destOrd="0" presId="urn:microsoft.com/office/officeart/2005/8/layout/vList5"/>
    <dgm:cxn modelId="{F36B59FD-6BA8-41C9-AC43-CF89435106C8}" type="presParOf" srcId="{A4EC22B0-9223-4469-B851-F93F69954610}" destId="{BCB40063-0623-42AB-88C2-9C153E56B55D}" srcOrd="14" destOrd="0" presId="urn:microsoft.com/office/officeart/2005/8/layout/vList5"/>
    <dgm:cxn modelId="{DAD84D54-BA4A-4B1E-980C-5F0827951DED}" type="presParOf" srcId="{BCB40063-0623-42AB-88C2-9C153E56B55D}" destId="{302DF106-B398-4E7F-8EC1-4AC6C1128A4E}" srcOrd="0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1DEC71F-49BF-44E8-89CB-0629B2A045D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7D540EC3-77C8-4792-8DE6-53CCEAEC141F}">
      <dgm:prSet custT="1"/>
      <dgm:spPr/>
      <dgm:t>
        <a:bodyPr/>
        <a:lstStyle/>
        <a:p>
          <a:pPr rtl="0"/>
          <a:r>
            <a:rPr lang="es-CL" sz="1600" dirty="0" smtClean="0"/>
            <a:t>Múltiples Planes de Salud </a:t>
          </a:r>
        </a:p>
        <a:p>
          <a:pPr rtl="0"/>
          <a:r>
            <a:rPr lang="es-CL" sz="1600" dirty="0" smtClean="0"/>
            <a:t>Afiliados con enfermedades cautivos</a:t>
          </a:r>
          <a:endParaRPr lang="es-CL" sz="1600" dirty="0"/>
        </a:p>
      </dgm:t>
    </dgm:pt>
    <dgm:pt modelId="{F283DB91-E678-4F75-BBD3-CFE5B29FD629}" type="parTrans" cxnId="{18A6DBC1-FB80-48A5-A395-357AF32FD40E}">
      <dgm:prSet/>
      <dgm:spPr/>
      <dgm:t>
        <a:bodyPr/>
        <a:lstStyle/>
        <a:p>
          <a:endParaRPr lang="es-CL"/>
        </a:p>
      </dgm:t>
    </dgm:pt>
    <dgm:pt modelId="{C8E94EDD-7AD5-4891-A1A6-FF2DDD42F035}" type="sibTrans" cxnId="{18A6DBC1-FB80-48A5-A395-357AF32FD40E}">
      <dgm:prSet/>
      <dgm:spPr/>
      <dgm:t>
        <a:bodyPr/>
        <a:lstStyle/>
        <a:p>
          <a:endParaRPr lang="es-CL"/>
        </a:p>
      </dgm:t>
    </dgm:pt>
    <dgm:pt modelId="{BEB5867E-BBCA-4015-B50C-67FDD8C22BB5}">
      <dgm:prSet custT="1"/>
      <dgm:spPr/>
      <dgm:t>
        <a:bodyPr/>
        <a:lstStyle/>
        <a:p>
          <a:pPr rtl="0"/>
          <a:r>
            <a:rPr lang="es-CL" sz="1800" dirty="0" smtClean="0"/>
            <a:t>Precio del Plan base ajustado a riesgo individual.</a:t>
          </a:r>
        </a:p>
      </dgm:t>
    </dgm:pt>
    <dgm:pt modelId="{1FC02694-6660-4D44-AB33-11008E4834C4}" type="parTrans" cxnId="{E2211B0B-78E9-4608-8CE8-62817387220F}">
      <dgm:prSet/>
      <dgm:spPr/>
      <dgm:t>
        <a:bodyPr/>
        <a:lstStyle/>
        <a:p>
          <a:endParaRPr lang="es-CL"/>
        </a:p>
      </dgm:t>
    </dgm:pt>
    <dgm:pt modelId="{94CC18E8-9FA2-4CE4-B91A-6EC90E0E2118}" type="sibTrans" cxnId="{E2211B0B-78E9-4608-8CE8-62817387220F}">
      <dgm:prSet/>
      <dgm:spPr/>
      <dgm:t>
        <a:bodyPr/>
        <a:lstStyle/>
        <a:p>
          <a:endParaRPr lang="es-CL"/>
        </a:p>
      </dgm:t>
    </dgm:pt>
    <dgm:pt modelId="{C496689B-E9A9-49A7-B83A-FB5CFFDF0B47}">
      <dgm:prSet custT="1"/>
      <dgm:spPr/>
      <dgm:t>
        <a:bodyPr/>
        <a:lstStyle/>
        <a:p>
          <a:pPr rtl="0"/>
          <a:r>
            <a:rPr lang="es-CL" sz="1800" dirty="0" smtClean="0"/>
            <a:t>Ajuste anual del precio del Plan Base según criterios que fije la Isapre</a:t>
          </a:r>
          <a:endParaRPr lang="es-CL" sz="1800" dirty="0"/>
        </a:p>
      </dgm:t>
    </dgm:pt>
    <dgm:pt modelId="{354D7155-452F-437F-8F53-B91ECC47A143}" type="parTrans" cxnId="{1C5C85A2-4337-487F-87A7-593237675254}">
      <dgm:prSet/>
      <dgm:spPr/>
      <dgm:t>
        <a:bodyPr/>
        <a:lstStyle/>
        <a:p>
          <a:endParaRPr lang="es-CL"/>
        </a:p>
      </dgm:t>
    </dgm:pt>
    <dgm:pt modelId="{51050079-34BE-4E39-9AB2-E9480FB32C7C}" type="sibTrans" cxnId="{1C5C85A2-4337-487F-87A7-593237675254}">
      <dgm:prSet/>
      <dgm:spPr/>
      <dgm:t>
        <a:bodyPr/>
        <a:lstStyle/>
        <a:p>
          <a:endParaRPr lang="es-CL"/>
        </a:p>
      </dgm:t>
    </dgm:pt>
    <dgm:pt modelId="{1F80FF27-E0BF-44EB-A800-0B9F4C8863F9}">
      <dgm:prSet custT="1"/>
      <dgm:spPr/>
      <dgm:t>
        <a:bodyPr/>
        <a:lstStyle/>
        <a:p>
          <a:pPr rtl="0"/>
          <a:r>
            <a:rPr lang="es-CL" sz="1800" dirty="0" smtClean="0"/>
            <a:t>Contratos válidamente suscritos. Se debe respetar derechos adquiridos</a:t>
          </a:r>
          <a:endParaRPr lang="es-CL" sz="1800" dirty="0"/>
        </a:p>
      </dgm:t>
    </dgm:pt>
    <dgm:pt modelId="{A43201A4-42A3-4BE4-B0BC-6380ACFBEF4E}" type="parTrans" cxnId="{BE0A9361-F7AA-4D1D-A644-147164BF1A55}">
      <dgm:prSet/>
      <dgm:spPr/>
      <dgm:t>
        <a:bodyPr/>
        <a:lstStyle/>
        <a:p>
          <a:endParaRPr lang="es-CL"/>
        </a:p>
      </dgm:t>
    </dgm:pt>
    <dgm:pt modelId="{D631287A-9FC5-434C-8501-FDB6CA8202DA}" type="sibTrans" cxnId="{BE0A9361-F7AA-4D1D-A644-147164BF1A55}">
      <dgm:prSet/>
      <dgm:spPr/>
      <dgm:t>
        <a:bodyPr/>
        <a:lstStyle/>
        <a:p>
          <a:endParaRPr lang="es-CL"/>
        </a:p>
      </dgm:t>
    </dgm:pt>
    <dgm:pt modelId="{E428B6F1-CD40-4627-AE53-DDF5A98F6790}" type="pres">
      <dgm:prSet presAssocID="{B1DEC71F-49BF-44E8-89CB-0629B2A045D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0E9B10D3-6E3F-4B94-A385-37E885E022E8}" type="pres">
      <dgm:prSet presAssocID="{7D540EC3-77C8-4792-8DE6-53CCEAEC141F}" presName="linNode" presStyleCnt="0"/>
      <dgm:spPr/>
    </dgm:pt>
    <dgm:pt modelId="{D9A971FA-AE46-4BDE-9E30-E70A2F5D369B}" type="pres">
      <dgm:prSet presAssocID="{7D540EC3-77C8-4792-8DE6-53CCEAEC141F}" presName="parentText" presStyleLbl="node1" presStyleIdx="0" presStyleCnt="4" custScaleX="184443" custLinFactNeighborX="1673" custLinFactNeighborY="2838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906DB73-8660-4E4B-888E-59C15730CE98}" type="pres">
      <dgm:prSet presAssocID="{C8E94EDD-7AD5-4891-A1A6-FF2DDD42F035}" presName="sp" presStyleCnt="0"/>
      <dgm:spPr/>
    </dgm:pt>
    <dgm:pt modelId="{DA3957A3-0BCD-4CF2-95BE-FE9D0B54164E}" type="pres">
      <dgm:prSet presAssocID="{BEB5867E-BBCA-4015-B50C-67FDD8C22BB5}" presName="linNode" presStyleCnt="0"/>
      <dgm:spPr/>
    </dgm:pt>
    <dgm:pt modelId="{4ABEE3DB-004F-48D8-9035-E3E67F863884}" type="pres">
      <dgm:prSet presAssocID="{BEB5867E-BBCA-4015-B50C-67FDD8C22BB5}" presName="parentText" presStyleLbl="node1" presStyleIdx="1" presStyleCnt="4" custScaleX="184443" custLinFactNeighborY="1943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C5C3617B-2B14-466C-95F9-90C016EA8E8E}" type="pres">
      <dgm:prSet presAssocID="{94CC18E8-9FA2-4CE4-B91A-6EC90E0E2118}" presName="sp" presStyleCnt="0"/>
      <dgm:spPr/>
    </dgm:pt>
    <dgm:pt modelId="{C879D437-BDA2-4645-A19F-760AFF81B924}" type="pres">
      <dgm:prSet presAssocID="{C496689B-E9A9-49A7-B83A-FB5CFFDF0B47}" presName="linNode" presStyleCnt="0"/>
      <dgm:spPr/>
    </dgm:pt>
    <dgm:pt modelId="{5F11918A-B4F1-49FA-A043-C526B741BA6B}" type="pres">
      <dgm:prSet presAssocID="{C496689B-E9A9-49A7-B83A-FB5CFFDF0B47}" presName="parentText" presStyleLbl="node1" presStyleIdx="2" presStyleCnt="4" custScaleX="184443" custLinFactNeighborY="1943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52EE595A-B39B-4E3F-995F-C235CFBA2157}" type="pres">
      <dgm:prSet presAssocID="{51050079-34BE-4E39-9AB2-E9480FB32C7C}" presName="sp" presStyleCnt="0"/>
      <dgm:spPr/>
    </dgm:pt>
    <dgm:pt modelId="{29639673-1FB5-4319-BFDB-A0442C9B5D1E}" type="pres">
      <dgm:prSet presAssocID="{1F80FF27-E0BF-44EB-A800-0B9F4C8863F9}" presName="linNode" presStyleCnt="0"/>
      <dgm:spPr/>
    </dgm:pt>
    <dgm:pt modelId="{B21140E6-9F13-4324-A719-D3C58089170F}" type="pres">
      <dgm:prSet presAssocID="{1F80FF27-E0BF-44EB-A800-0B9F4C8863F9}" presName="parentText" presStyleLbl="node1" presStyleIdx="3" presStyleCnt="4" custScaleX="184443" custLinFactNeighborY="1943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427F13AA-A169-4CF4-BD15-F535E1A16866}" type="presOf" srcId="{C496689B-E9A9-49A7-B83A-FB5CFFDF0B47}" destId="{5F11918A-B4F1-49FA-A043-C526B741BA6B}" srcOrd="0" destOrd="0" presId="urn:microsoft.com/office/officeart/2005/8/layout/vList5"/>
    <dgm:cxn modelId="{18A6DBC1-FB80-48A5-A395-357AF32FD40E}" srcId="{B1DEC71F-49BF-44E8-89CB-0629B2A045DE}" destId="{7D540EC3-77C8-4792-8DE6-53CCEAEC141F}" srcOrd="0" destOrd="0" parTransId="{F283DB91-E678-4F75-BBD3-CFE5B29FD629}" sibTransId="{C8E94EDD-7AD5-4891-A1A6-FF2DDD42F035}"/>
    <dgm:cxn modelId="{4E6163E0-1B5E-458B-A3D4-3D2B6FED5990}" type="presOf" srcId="{B1DEC71F-49BF-44E8-89CB-0629B2A045DE}" destId="{E428B6F1-CD40-4627-AE53-DDF5A98F6790}" srcOrd="0" destOrd="0" presId="urn:microsoft.com/office/officeart/2005/8/layout/vList5"/>
    <dgm:cxn modelId="{E2211B0B-78E9-4608-8CE8-62817387220F}" srcId="{B1DEC71F-49BF-44E8-89CB-0629B2A045DE}" destId="{BEB5867E-BBCA-4015-B50C-67FDD8C22BB5}" srcOrd="1" destOrd="0" parTransId="{1FC02694-6660-4D44-AB33-11008E4834C4}" sibTransId="{94CC18E8-9FA2-4CE4-B91A-6EC90E0E2118}"/>
    <dgm:cxn modelId="{1C5C85A2-4337-487F-87A7-593237675254}" srcId="{B1DEC71F-49BF-44E8-89CB-0629B2A045DE}" destId="{C496689B-E9A9-49A7-B83A-FB5CFFDF0B47}" srcOrd="2" destOrd="0" parTransId="{354D7155-452F-437F-8F53-B91ECC47A143}" sibTransId="{51050079-34BE-4E39-9AB2-E9480FB32C7C}"/>
    <dgm:cxn modelId="{BE0A9361-F7AA-4D1D-A644-147164BF1A55}" srcId="{B1DEC71F-49BF-44E8-89CB-0629B2A045DE}" destId="{1F80FF27-E0BF-44EB-A800-0B9F4C8863F9}" srcOrd="3" destOrd="0" parTransId="{A43201A4-42A3-4BE4-B0BC-6380ACFBEF4E}" sibTransId="{D631287A-9FC5-434C-8501-FDB6CA8202DA}"/>
    <dgm:cxn modelId="{63406D05-90FE-4284-9B28-12438AD41602}" type="presOf" srcId="{BEB5867E-BBCA-4015-B50C-67FDD8C22BB5}" destId="{4ABEE3DB-004F-48D8-9035-E3E67F863884}" srcOrd="0" destOrd="0" presId="urn:microsoft.com/office/officeart/2005/8/layout/vList5"/>
    <dgm:cxn modelId="{AF6C9006-E4D3-41DB-A434-DC9133CA3714}" type="presOf" srcId="{1F80FF27-E0BF-44EB-A800-0B9F4C8863F9}" destId="{B21140E6-9F13-4324-A719-D3C58089170F}" srcOrd="0" destOrd="0" presId="urn:microsoft.com/office/officeart/2005/8/layout/vList5"/>
    <dgm:cxn modelId="{8C9AF985-89BD-46A5-A1A9-1F7D531C2021}" type="presOf" srcId="{7D540EC3-77C8-4792-8DE6-53CCEAEC141F}" destId="{D9A971FA-AE46-4BDE-9E30-E70A2F5D369B}" srcOrd="0" destOrd="0" presId="urn:microsoft.com/office/officeart/2005/8/layout/vList5"/>
    <dgm:cxn modelId="{06EBA1E7-0C27-4D43-BBAB-1E702251435C}" type="presParOf" srcId="{E428B6F1-CD40-4627-AE53-DDF5A98F6790}" destId="{0E9B10D3-6E3F-4B94-A385-37E885E022E8}" srcOrd="0" destOrd="0" presId="urn:microsoft.com/office/officeart/2005/8/layout/vList5"/>
    <dgm:cxn modelId="{4657FFC9-426E-44A3-A822-9CF592A7F09C}" type="presParOf" srcId="{0E9B10D3-6E3F-4B94-A385-37E885E022E8}" destId="{D9A971FA-AE46-4BDE-9E30-E70A2F5D369B}" srcOrd="0" destOrd="0" presId="urn:microsoft.com/office/officeart/2005/8/layout/vList5"/>
    <dgm:cxn modelId="{0F34C9B8-8745-423E-A80C-69E61B3AB1EF}" type="presParOf" srcId="{E428B6F1-CD40-4627-AE53-DDF5A98F6790}" destId="{A906DB73-8660-4E4B-888E-59C15730CE98}" srcOrd="1" destOrd="0" presId="urn:microsoft.com/office/officeart/2005/8/layout/vList5"/>
    <dgm:cxn modelId="{996BDF8B-D717-444D-9E17-EEAE39219547}" type="presParOf" srcId="{E428B6F1-CD40-4627-AE53-DDF5A98F6790}" destId="{DA3957A3-0BCD-4CF2-95BE-FE9D0B54164E}" srcOrd="2" destOrd="0" presId="urn:microsoft.com/office/officeart/2005/8/layout/vList5"/>
    <dgm:cxn modelId="{66673334-80F1-4287-8F10-1089CB90F323}" type="presParOf" srcId="{DA3957A3-0BCD-4CF2-95BE-FE9D0B54164E}" destId="{4ABEE3DB-004F-48D8-9035-E3E67F863884}" srcOrd="0" destOrd="0" presId="urn:microsoft.com/office/officeart/2005/8/layout/vList5"/>
    <dgm:cxn modelId="{690B8AD6-6356-46F6-AAE5-3789ED7A6024}" type="presParOf" srcId="{E428B6F1-CD40-4627-AE53-DDF5A98F6790}" destId="{C5C3617B-2B14-466C-95F9-90C016EA8E8E}" srcOrd="3" destOrd="0" presId="urn:microsoft.com/office/officeart/2005/8/layout/vList5"/>
    <dgm:cxn modelId="{8AE69CC4-C397-4382-AA1C-FF3731E11CA6}" type="presParOf" srcId="{E428B6F1-CD40-4627-AE53-DDF5A98F6790}" destId="{C879D437-BDA2-4645-A19F-760AFF81B924}" srcOrd="4" destOrd="0" presId="urn:microsoft.com/office/officeart/2005/8/layout/vList5"/>
    <dgm:cxn modelId="{558FD043-B24A-4EB9-9031-AC2187CBC20D}" type="presParOf" srcId="{C879D437-BDA2-4645-A19F-760AFF81B924}" destId="{5F11918A-B4F1-49FA-A043-C526B741BA6B}" srcOrd="0" destOrd="0" presId="urn:microsoft.com/office/officeart/2005/8/layout/vList5"/>
    <dgm:cxn modelId="{B32E0786-DF27-4D67-BDDF-AD356F5AB8CE}" type="presParOf" srcId="{E428B6F1-CD40-4627-AE53-DDF5A98F6790}" destId="{52EE595A-B39B-4E3F-995F-C235CFBA2157}" srcOrd="5" destOrd="0" presId="urn:microsoft.com/office/officeart/2005/8/layout/vList5"/>
    <dgm:cxn modelId="{0DBA1461-1D23-46F9-B6E7-A3E369F0E48B}" type="presParOf" srcId="{E428B6F1-CD40-4627-AE53-DDF5A98F6790}" destId="{29639673-1FB5-4319-BFDB-A0442C9B5D1E}" srcOrd="6" destOrd="0" presId="urn:microsoft.com/office/officeart/2005/8/layout/vList5"/>
    <dgm:cxn modelId="{F0566707-D17A-43F5-8D13-7DC5EAA34131}" type="presParOf" srcId="{29639673-1FB5-4319-BFDB-A0442C9B5D1E}" destId="{B21140E6-9F13-4324-A719-D3C58089170F}" srcOrd="0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82957A3-116A-4961-8E50-2114DA35F61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4C711ABF-9152-4FB4-8044-9AA091111ECE}">
      <dgm:prSet custT="1"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lang="es-CL" sz="1600" dirty="0" smtClean="0"/>
            <a:t>Plan único de la Seguridad Social en Salud PSS</a:t>
          </a:r>
        </a:p>
        <a:p>
          <a:pPr rtl="0"/>
          <a:r>
            <a:rPr lang="es-CL" sz="1600" dirty="0" smtClean="0"/>
            <a:t>Movilidad entre Isapres en el PSS </a:t>
          </a:r>
          <a:endParaRPr lang="es-CL" sz="1600" dirty="0"/>
        </a:p>
      </dgm:t>
    </dgm:pt>
    <dgm:pt modelId="{754F510A-1E44-446B-878B-B96D8618DB2D}" type="parTrans" cxnId="{4E168E58-4AEF-4107-B747-1D14C48FFBEB}">
      <dgm:prSet/>
      <dgm:spPr/>
      <dgm:t>
        <a:bodyPr/>
        <a:lstStyle/>
        <a:p>
          <a:endParaRPr lang="es-CL"/>
        </a:p>
      </dgm:t>
    </dgm:pt>
    <dgm:pt modelId="{EA0411EF-D1D1-4262-9F6A-17415428FFA4}" type="sibTrans" cxnId="{4E168E58-4AEF-4107-B747-1D14C48FFBEB}">
      <dgm:prSet/>
      <dgm:spPr/>
      <dgm:t>
        <a:bodyPr/>
        <a:lstStyle/>
        <a:p>
          <a:endParaRPr lang="es-CL"/>
        </a:p>
      </dgm:t>
    </dgm:pt>
    <dgm:pt modelId="{BC49E8C0-E0AB-454A-9B6F-A05ABCDEC062}">
      <dgm:prSet custT="1"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lang="es-CL" sz="1400" dirty="0" smtClean="0"/>
            <a:t>Precio colectivo: </a:t>
          </a:r>
        </a:p>
        <a:p>
          <a:pPr rtl="0"/>
          <a:r>
            <a:rPr lang="es-CL" sz="1600" dirty="0" smtClean="0"/>
            <a:t>Cotización para Salud + Prima Comunitaria sin diferencia de sexo ni edad</a:t>
          </a:r>
        </a:p>
        <a:p>
          <a:pPr rtl="0"/>
          <a:r>
            <a:rPr lang="es-CL" sz="1600" dirty="0" smtClean="0"/>
            <a:t>Valor mínimo</a:t>
          </a:r>
        </a:p>
      </dgm:t>
    </dgm:pt>
    <dgm:pt modelId="{CB89F8ED-346C-45AA-8645-1C0AC83C3F0B}" type="parTrans" cxnId="{06404B21-B88B-48EC-A11A-24C330C1C342}">
      <dgm:prSet/>
      <dgm:spPr/>
      <dgm:t>
        <a:bodyPr/>
        <a:lstStyle/>
        <a:p>
          <a:endParaRPr lang="es-CL"/>
        </a:p>
      </dgm:t>
    </dgm:pt>
    <dgm:pt modelId="{1F1D1751-AD3B-4B9B-B0A4-667541624FBA}" type="sibTrans" cxnId="{06404B21-B88B-48EC-A11A-24C330C1C342}">
      <dgm:prSet/>
      <dgm:spPr/>
      <dgm:t>
        <a:bodyPr/>
        <a:lstStyle/>
        <a:p>
          <a:endParaRPr lang="es-CL"/>
        </a:p>
      </dgm:t>
    </dgm:pt>
    <dgm:pt modelId="{F8618AE5-FCF7-4B72-B9E9-DEEA808096AB}">
      <dgm:prSet custT="1"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lang="es-CL" sz="1800" dirty="0" smtClean="0"/>
            <a:t>Ajuste en base a procedimiento regulado por ley, con Panel de Expertos.</a:t>
          </a:r>
          <a:endParaRPr lang="es-CL" sz="1800" dirty="0"/>
        </a:p>
      </dgm:t>
    </dgm:pt>
    <dgm:pt modelId="{29171813-431A-4E03-8364-BA876356B71E}" type="parTrans" cxnId="{5A503B7D-57C5-4D35-A39C-D1790969FB9A}">
      <dgm:prSet/>
      <dgm:spPr/>
      <dgm:t>
        <a:bodyPr/>
        <a:lstStyle/>
        <a:p>
          <a:endParaRPr lang="es-CL"/>
        </a:p>
      </dgm:t>
    </dgm:pt>
    <dgm:pt modelId="{D887DFE7-80BE-4FD4-9D37-70931971BB29}" type="sibTrans" cxnId="{5A503B7D-57C5-4D35-A39C-D1790969FB9A}">
      <dgm:prSet/>
      <dgm:spPr/>
      <dgm:t>
        <a:bodyPr/>
        <a:lstStyle/>
        <a:p>
          <a:endParaRPr lang="es-CL"/>
        </a:p>
      </dgm:t>
    </dgm:pt>
    <dgm:pt modelId="{C3B2FF78-3CA4-4ADF-8F01-577446081B8D}">
      <dgm:prSet custT="1"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lang="es-CL" sz="1800" dirty="0" smtClean="0"/>
            <a:t>Los que prefieran pueden permanecer en su contrato antiguo</a:t>
          </a:r>
          <a:endParaRPr lang="es-CL" sz="1800" dirty="0"/>
        </a:p>
      </dgm:t>
    </dgm:pt>
    <dgm:pt modelId="{21F2AFF4-D990-49F4-8FEB-D7E95E12ABA6}" type="parTrans" cxnId="{9B94BA59-9875-4C4B-89AA-218AD43B7A98}">
      <dgm:prSet/>
      <dgm:spPr/>
      <dgm:t>
        <a:bodyPr/>
        <a:lstStyle/>
        <a:p>
          <a:endParaRPr lang="es-CL"/>
        </a:p>
      </dgm:t>
    </dgm:pt>
    <dgm:pt modelId="{E1134692-CDA1-40EA-926C-0CB42BFC5802}" type="sibTrans" cxnId="{9B94BA59-9875-4C4B-89AA-218AD43B7A98}">
      <dgm:prSet/>
      <dgm:spPr/>
      <dgm:t>
        <a:bodyPr/>
        <a:lstStyle/>
        <a:p>
          <a:endParaRPr lang="es-CL"/>
        </a:p>
      </dgm:t>
    </dgm:pt>
    <dgm:pt modelId="{D9FC300E-1629-4104-B494-DB40F32C7F6F}" type="pres">
      <dgm:prSet presAssocID="{E82957A3-116A-4961-8E50-2114DA35F61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AFC6F6DC-61D2-40EB-AEE6-4F341F61549E}" type="pres">
      <dgm:prSet presAssocID="{4C711ABF-9152-4FB4-8044-9AA091111ECE}" presName="linNode" presStyleCnt="0"/>
      <dgm:spPr/>
    </dgm:pt>
    <dgm:pt modelId="{3A8F5365-1C15-425D-8CAE-A160D203DB4B}" type="pres">
      <dgm:prSet presAssocID="{4C711ABF-9152-4FB4-8044-9AA091111ECE}" presName="parentText" presStyleLbl="node1" presStyleIdx="0" presStyleCnt="4" custScaleX="197630" custLinFactNeighborX="-1875" custLinFactNeighborY="488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8147C67-CE97-48F6-9246-7795EB5D3AA2}" type="pres">
      <dgm:prSet presAssocID="{EA0411EF-D1D1-4262-9F6A-17415428FFA4}" presName="sp" presStyleCnt="0"/>
      <dgm:spPr/>
    </dgm:pt>
    <dgm:pt modelId="{A454ED17-6C8B-4CE3-BFC2-49A81EF5E997}" type="pres">
      <dgm:prSet presAssocID="{BC49E8C0-E0AB-454A-9B6F-A05ABCDEC062}" presName="linNode" presStyleCnt="0"/>
      <dgm:spPr/>
    </dgm:pt>
    <dgm:pt modelId="{F7090AE5-4D40-4BBF-ACCC-F7D27B2F6DC9}" type="pres">
      <dgm:prSet presAssocID="{BC49E8C0-E0AB-454A-9B6F-A05ABCDEC062}" presName="parentText" presStyleLbl="node1" presStyleIdx="1" presStyleCnt="4" custScaleX="197630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928D9BC-06FF-4059-B732-21B527572F66}" type="pres">
      <dgm:prSet presAssocID="{1F1D1751-AD3B-4B9B-B0A4-667541624FBA}" presName="sp" presStyleCnt="0"/>
      <dgm:spPr/>
    </dgm:pt>
    <dgm:pt modelId="{2B1F1625-2D9C-45DE-9D5C-69F6A05A352C}" type="pres">
      <dgm:prSet presAssocID="{F8618AE5-FCF7-4B72-B9E9-DEEA808096AB}" presName="linNode" presStyleCnt="0"/>
      <dgm:spPr/>
    </dgm:pt>
    <dgm:pt modelId="{0DAB661F-0EC9-44F3-91E2-BA5AF32C9D7C}" type="pres">
      <dgm:prSet presAssocID="{F8618AE5-FCF7-4B72-B9E9-DEEA808096AB}" presName="parentText" presStyleLbl="node1" presStyleIdx="2" presStyleCnt="4" custScaleX="197630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E040E09-DBD7-4814-9E39-2E548FC1D6CC}" type="pres">
      <dgm:prSet presAssocID="{D887DFE7-80BE-4FD4-9D37-70931971BB29}" presName="sp" presStyleCnt="0"/>
      <dgm:spPr/>
    </dgm:pt>
    <dgm:pt modelId="{5164A86C-80C2-4023-A825-5E700D9847F8}" type="pres">
      <dgm:prSet presAssocID="{C3B2FF78-3CA4-4ADF-8F01-577446081B8D}" presName="linNode" presStyleCnt="0"/>
      <dgm:spPr/>
    </dgm:pt>
    <dgm:pt modelId="{0F85B8C3-99CA-4687-BDFC-E067D24FD5D0}" type="pres">
      <dgm:prSet presAssocID="{C3B2FF78-3CA4-4ADF-8F01-577446081B8D}" presName="parentText" presStyleLbl="node1" presStyleIdx="3" presStyleCnt="4" custScaleX="197630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AC750CF7-8113-4DAF-B069-8D03D3A837CF}" type="presOf" srcId="{E82957A3-116A-4961-8E50-2114DA35F616}" destId="{D9FC300E-1629-4104-B494-DB40F32C7F6F}" srcOrd="0" destOrd="0" presId="urn:microsoft.com/office/officeart/2005/8/layout/vList5"/>
    <dgm:cxn modelId="{9B94BA59-9875-4C4B-89AA-218AD43B7A98}" srcId="{E82957A3-116A-4961-8E50-2114DA35F616}" destId="{C3B2FF78-3CA4-4ADF-8F01-577446081B8D}" srcOrd="3" destOrd="0" parTransId="{21F2AFF4-D990-49F4-8FEB-D7E95E12ABA6}" sibTransId="{E1134692-CDA1-40EA-926C-0CB42BFC5802}"/>
    <dgm:cxn modelId="{5A503B7D-57C5-4D35-A39C-D1790969FB9A}" srcId="{E82957A3-116A-4961-8E50-2114DA35F616}" destId="{F8618AE5-FCF7-4B72-B9E9-DEEA808096AB}" srcOrd="2" destOrd="0" parTransId="{29171813-431A-4E03-8364-BA876356B71E}" sibTransId="{D887DFE7-80BE-4FD4-9D37-70931971BB29}"/>
    <dgm:cxn modelId="{8EB947E3-B191-48E9-A611-70289770DEA5}" type="presOf" srcId="{F8618AE5-FCF7-4B72-B9E9-DEEA808096AB}" destId="{0DAB661F-0EC9-44F3-91E2-BA5AF32C9D7C}" srcOrd="0" destOrd="0" presId="urn:microsoft.com/office/officeart/2005/8/layout/vList5"/>
    <dgm:cxn modelId="{9E61B8CA-25E5-46D9-B077-7A5B0AF9B6F7}" type="presOf" srcId="{BC49E8C0-E0AB-454A-9B6F-A05ABCDEC062}" destId="{F7090AE5-4D40-4BBF-ACCC-F7D27B2F6DC9}" srcOrd="0" destOrd="0" presId="urn:microsoft.com/office/officeart/2005/8/layout/vList5"/>
    <dgm:cxn modelId="{06404B21-B88B-48EC-A11A-24C330C1C342}" srcId="{E82957A3-116A-4961-8E50-2114DA35F616}" destId="{BC49E8C0-E0AB-454A-9B6F-A05ABCDEC062}" srcOrd="1" destOrd="0" parTransId="{CB89F8ED-346C-45AA-8645-1C0AC83C3F0B}" sibTransId="{1F1D1751-AD3B-4B9B-B0A4-667541624FBA}"/>
    <dgm:cxn modelId="{4E168E58-4AEF-4107-B747-1D14C48FFBEB}" srcId="{E82957A3-116A-4961-8E50-2114DA35F616}" destId="{4C711ABF-9152-4FB4-8044-9AA091111ECE}" srcOrd="0" destOrd="0" parTransId="{754F510A-1E44-446B-878B-B96D8618DB2D}" sibTransId="{EA0411EF-D1D1-4262-9F6A-17415428FFA4}"/>
    <dgm:cxn modelId="{C1D74FAD-6CDF-4A45-AF86-4B62DECB96D7}" type="presOf" srcId="{4C711ABF-9152-4FB4-8044-9AA091111ECE}" destId="{3A8F5365-1C15-425D-8CAE-A160D203DB4B}" srcOrd="0" destOrd="0" presId="urn:microsoft.com/office/officeart/2005/8/layout/vList5"/>
    <dgm:cxn modelId="{82ABFB7E-CC37-4814-8196-DEF48B980A9F}" type="presOf" srcId="{C3B2FF78-3CA4-4ADF-8F01-577446081B8D}" destId="{0F85B8C3-99CA-4687-BDFC-E067D24FD5D0}" srcOrd="0" destOrd="0" presId="urn:microsoft.com/office/officeart/2005/8/layout/vList5"/>
    <dgm:cxn modelId="{F4A94AC4-27E5-4E09-8457-7F3F771CA091}" type="presParOf" srcId="{D9FC300E-1629-4104-B494-DB40F32C7F6F}" destId="{AFC6F6DC-61D2-40EB-AEE6-4F341F61549E}" srcOrd="0" destOrd="0" presId="urn:microsoft.com/office/officeart/2005/8/layout/vList5"/>
    <dgm:cxn modelId="{2D4A8F3F-34AC-48A8-BC67-CD01D7CFB58F}" type="presParOf" srcId="{AFC6F6DC-61D2-40EB-AEE6-4F341F61549E}" destId="{3A8F5365-1C15-425D-8CAE-A160D203DB4B}" srcOrd="0" destOrd="0" presId="urn:microsoft.com/office/officeart/2005/8/layout/vList5"/>
    <dgm:cxn modelId="{A1733D04-CB4D-4DE2-92AD-6D2E0A248618}" type="presParOf" srcId="{D9FC300E-1629-4104-B494-DB40F32C7F6F}" destId="{28147C67-CE97-48F6-9246-7795EB5D3AA2}" srcOrd="1" destOrd="0" presId="urn:microsoft.com/office/officeart/2005/8/layout/vList5"/>
    <dgm:cxn modelId="{261AAA3B-0719-459C-AE1D-7DF3FCCC6F9A}" type="presParOf" srcId="{D9FC300E-1629-4104-B494-DB40F32C7F6F}" destId="{A454ED17-6C8B-4CE3-BFC2-49A81EF5E997}" srcOrd="2" destOrd="0" presId="urn:microsoft.com/office/officeart/2005/8/layout/vList5"/>
    <dgm:cxn modelId="{B0CC6F3F-6260-41C6-8EF1-B1644F01BAB6}" type="presParOf" srcId="{A454ED17-6C8B-4CE3-BFC2-49A81EF5E997}" destId="{F7090AE5-4D40-4BBF-ACCC-F7D27B2F6DC9}" srcOrd="0" destOrd="0" presId="urn:microsoft.com/office/officeart/2005/8/layout/vList5"/>
    <dgm:cxn modelId="{0384B6DD-3685-4898-BAD0-0577C3397026}" type="presParOf" srcId="{D9FC300E-1629-4104-B494-DB40F32C7F6F}" destId="{3928D9BC-06FF-4059-B732-21B527572F66}" srcOrd="3" destOrd="0" presId="urn:microsoft.com/office/officeart/2005/8/layout/vList5"/>
    <dgm:cxn modelId="{3ACAFDB6-86C7-40BB-8974-741815F8C76A}" type="presParOf" srcId="{D9FC300E-1629-4104-B494-DB40F32C7F6F}" destId="{2B1F1625-2D9C-45DE-9D5C-69F6A05A352C}" srcOrd="4" destOrd="0" presId="urn:microsoft.com/office/officeart/2005/8/layout/vList5"/>
    <dgm:cxn modelId="{79F14229-AC91-4FF4-A342-1D6C9220E935}" type="presParOf" srcId="{2B1F1625-2D9C-45DE-9D5C-69F6A05A352C}" destId="{0DAB661F-0EC9-44F3-91E2-BA5AF32C9D7C}" srcOrd="0" destOrd="0" presId="urn:microsoft.com/office/officeart/2005/8/layout/vList5"/>
    <dgm:cxn modelId="{0F347135-C5A7-41AE-A0B0-0253EC7A2A5E}" type="presParOf" srcId="{D9FC300E-1629-4104-B494-DB40F32C7F6F}" destId="{9E040E09-DBD7-4814-9E39-2E548FC1D6CC}" srcOrd="5" destOrd="0" presId="urn:microsoft.com/office/officeart/2005/8/layout/vList5"/>
    <dgm:cxn modelId="{9E29C93B-5668-4E0F-9FA0-2DC0B94231D8}" type="presParOf" srcId="{D9FC300E-1629-4104-B494-DB40F32C7F6F}" destId="{5164A86C-80C2-4023-A825-5E700D9847F8}" srcOrd="6" destOrd="0" presId="urn:microsoft.com/office/officeart/2005/8/layout/vList5"/>
    <dgm:cxn modelId="{3245E098-809B-473F-A860-D4FEE952D6B2}" type="presParOf" srcId="{5164A86C-80C2-4023-A825-5E700D9847F8}" destId="{0F85B8C3-99CA-4687-BDFC-E067D24FD5D0}" srcOrd="0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1DEC71F-49BF-44E8-89CB-0629B2A045D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7D540EC3-77C8-4792-8DE6-53CCEAEC141F}">
      <dgm:prSet custT="1"/>
      <dgm:spPr/>
      <dgm:t>
        <a:bodyPr/>
        <a:lstStyle/>
        <a:p>
          <a:pPr rtl="0"/>
          <a:r>
            <a:rPr lang="es-CL" sz="1400" smtClean="0"/>
            <a:t>Mayor integración de los sistemas</a:t>
          </a:r>
          <a:endParaRPr lang="es-CL" sz="1400"/>
        </a:p>
      </dgm:t>
    </dgm:pt>
    <dgm:pt modelId="{F283DB91-E678-4F75-BBD3-CFE5B29FD629}" type="parTrans" cxnId="{18A6DBC1-FB80-48A5-A395-357AF32FD40E}">
      <dgm:prSet/>
      <dgm:spPr/>
      <dgm:t>
        <a:bodyPr/>
        <a:lstStyle/>
        <a:p>
          <a:endParaRPr lang="es-CL"/>
        </a:p>
      </dgm:t>
    </dgm:pt>
    <dgm:pt modelId="{C8E94EDD-7AD5-4891-A1A6-FF2DDD42F035}" type="sibTrans" cxnId="{18A6DBC1-FB80-48A5-A395-357AF32FD40E}">
      <dgm:prSet/>
      <dgm:spPr/>
      <dgm:t>
        <a:bodyPr/>
        <a:lstStyle/>
        <a:p>
          <a:endParaRPr lang="es-CL"/>
        </a:p>
      </dgm:t>
    </dgm:pt>
    <dgm:pt modelId="{EFAECA6E-3C2C-4D36-A13D-BCFEA163697D}">
      <dgm:prSet custT="1"/>
      <dgm:spPr/>
      <dgm:t>
        <a:bodyPr/>
        <a:lstStyle/>
        <a:p>
          <a:pPr rtl="0"/>
          <a:r>
            <a:rPr lang="es-CL" sz="1400" smtClean="0"/>
            <a:t>Transparencia de beneficios</a:t>
          </a:r>
          <a:endParaRPr lang="es-CL" sz="1400"/>
        </a:p>
      </dgm:t>
    </dgm:pt>
    <dgm:pt modelId="{F1B161AB-116E-4D49-A67B-89256C74D46D}" type="parTrans" cxnId="{C8DC1A8F-BE17-46F3-8B44-21A0BA72B244}">
      <dgm:prSet/>
      <dgm:spPr/>
      <dgm:t>
        <a:bodyPr/>
        <a:lstStyle/>
        <a:p>
          <a:endParaRPr lang="es-CL"/>
        </a:p>
      </dgm:t>
    </dgm:pt>
    <dgm:pt modelId="{232AD159-373E-435E-AC05-BD763F9F8887}" type="sibTrans" cxnId="{C8DC1A8F-BE17-46F3-8B44-21A0BA72B244}">
      <dgm:prSet/>
      <dgm:spPr/>
      <dgm:t>
        <a:bodyPr/>
        <a:lstStyle/>
        <a:p>
          <a:endParaRPr lang="es-CL"/>
        </a:p>
      </dgm:t>
    </dgm:pt>
    <dgm:pt modelId="{26A6A983-ED2A-4341-BE86-8C451BC46D02}">
      <dgm:prSet custT="1"/>
      <dgm:spPr/>
      <dgm:t>
        <a:bodyPr/>
        <a:lstStyle/>
        <a:p>
          <a:pPr rtl="0"/>
          <a:r>
            <a:rPr lang="es-CL" sz="1400" smtClean="0"/>
            <a:t>Permitir la movilidad de afiliados cautivos;</a:t>
          </a:r>
          <a:endParaRPr lang="es-CL" sz="1400"/>
        </a:p>
      </dgm:t>
    </dgm:pt>
    <dgm:pt modelId="{A5705280-F559-4F1D-AB0D-82B778004DF7}" type="parTrans" cxnId="{0364D9B2-69DF-4CD5-9E92-C2B1197187E9}">
      <dgm:prSet/>
      <dgm:spPr/>
      <dgm:t>
        <a:bodyPr/>
        <a:lstStyle/>
        <a:p>
          <a:endParaRPr lang="es-CL"/>
        </a:p>
      </dgm:t>
    </dgm:pt>
    <dgm:pt modelId="{C75F2D8E-8599-44F7-ACA0-50D662860D9F}" type="sibTrans" cxnId="{0364D9B2-69DF-4CD5-9E92-C2B1197187E9}">
      <dgm:prSet/>
      <dgm:spPr/>
      <dgm:t>
        <a:bodyPr/>
        <a:lstStyle/>
        <a:p>
          <a:endParaRPr lang="es-CL"/>
        </a:p>
      </dgm:t>
    </dgm:pt>
    <dgm:pt modelId="{F26702A5-DE8B-4773-900F-9F268CF3EC2A}">
      <dgm:prSet custT="1"/>
      <dgm:spPr/>
      <dgm:t>
        <a:bodyPr/>
        <a:lstStyle/>
        <a:p>
          <a:pPr rtl="0"/>
          <a:r>
            <a:rPr lang="es-CL" sz="1400" dirty="0" smtClean="0"/>
            <a:t>Resolver el conflicto de ajustes de precio hoy judicializado;</a:t>
          </a:r>
          <a:endParaRPr lang="es-CL" sz="1400" dirty="0"/>
        </a:p>
      </dgm:t>
    </dgm:pt>
    <dgm:pt modelId="{DC13A3CF-DB8C-4791-AC2D-A715782C82E6}" type="parTrans" cxnId="{F0E30EFA-56E1-43BD-B57A-A9D2672B4F4A}">
      <dgm:prSet/>
      <dgm:spPr/>
      <dgm:t>
        <a:bodyPr/>
        <a:lstStyle/>
        <a:p>
          <a:endParaRPr lang="es-CL"/>
        </a:p>
      </dgm:t>
    </dgm:pt>
    <dgm:pt modelId="{ED534AD4-22FE-4D13-88DA-1C4CBA3BD034}" type="sibTrans" cxnId="{F0E30EFA-56E1-43BD-B57A-A9D2672B4F4A}">
      <dgm:prSet/>
      <dgm:spPr/>
      <dgm:t>
        <a:bodyPr/>
        <a:lstStyle/>
        <a:p>
          <a:endParaRPr lang="es-CL"/>
        </a:p>
      </dgm:t>
    </dgm:pt>
    <dgm:pt modelId="{BEB5867E-BBCA-4015-B50C-67FDD8C22BB5}">
      <dgm:prSet custT="1"/>
      <dgm:spPr/>
      <dgm:t>
        <a:bodyPr/>
        <a:lstStyle/>
        <a:p>
          <a:pPr rtl="0"/>
          <a:r>
            <a:rPr lang="es-CL" sz="1400" dirty="0" smtClean="0"/>
            <a:t>Resolver el problema de las Tablas de factores congeladas;</a:t>
          </a:r>
          <a:endParaRPr lang="es-CL" sz="1400" dirty="0"/>
        </a:p>
      </dgm:t>
    </dgm:pt>
    <dgm:pt modelId="{1FC02694-6660-4D44-AB33-11008E4834C4}" type="parTrans" cxnId="{E2211B0B-78E9-4608-8CE8-62817387220F}">
      <dgm:prSet/>
      <dgm:spPr/>
      <dgm:t>
        <a:bodyPr/>
        <a:lstStyle/>
        <a:p>
          <a:endParaRPr lang="es-CL"/>
        </a:p>
      </dgm:t>
    </dgm:pt>
    <dgm:pt modelId="{94CC18E8-9FA2-4CE4-B91A-6EC90E0E2118}" type="sibTrans" cxnId="{E2211B0B-78E9-4608-8CE8-62817387220F}">
      <dgm:prSet/>
      <dgm:spPr/>
      <dgm:t>
        <a:bodyPr/>
        <a:lstStyle/>
        <a:p>
          <a:endParaRPr lang="es-CL"/>
        </a:p>
      </dgm:t>
    </dgm:pt>
    <dgm:pt modelId="{0BA5E82F-BF02-47D1-8337-85A95B250331}">
      <dgm:prSet custT="1"/>
      <dgm:spPr/>
      <dgm:t>
        <a:bodyPr/>
        <a:lstStyle/>
        <a:p>
          <a:pPr rtl="0"/>
          <a:r>
            <a:rPr lang="es-CL" sz="1400" dirty="0" smtClean="0"/>
            <a:t>Eliminar discriminación por sexo, edad</a:t>
          </a:r>
          <a:endParaRPr lang="es-CL" sz="1400" dirty="0"/>
        </a:p>
      </dgm:t>
    </dgm:pt>
    <dgm:pt modelId="{EC6A3FC4-CA5B-4768-9385-161FA0A740EC}" type="parTrans" cxnId="{67A19B14-5D19-4B96-8F9A-C3F19F0F46FA}">
      <dgm:prSet/>
      <dgm:spPr/>
      <dgm:t>
        <a:bodyPr/>
        <a:lstStyle/>
        <a:p>
          <a:endParaRPr lang="es-CL"/>
        </a:p>
      </dgm:t>
    </dgm:pt>
    <dgm:pt modelId="{9ECEBC70-D464-4D17-B7EB-13E6B457E527}" type="sibTrans" cxnId="{67A19B14-5D19-4B96-8F9A-C3F19F0F46FA}">
      <dgm:prSet/>
      <dgm:spPr/>
      <dgm:t>
        <a:bodyPr/>
        <a:lstStyle/>
        <a:p>
          <a:endParaRPr lang="es-CL"/>
        </a:p>
      </dgm:t>
    </dgm:pt>
    <dgm:pt modelId="{C496689B-E9A9-49A7-B83A-FB5CFFDF0B47}">
      <dgm:prSet custT="1"/>
      <dgm:spPr/>
      <dgm:t>
        <a:bodyPr/>
        <a:lstStyle/>
        <a:p>
          <a:pPr rtl="0"/>
          <a:r>
            <a:rPr lang="es-CL" sz="1400" dirty="0" smtClean="0"/>
            <a:t>Enfrentar el gasto creciente en salud;</a:t>
          </a:r>
          <a:endParaRPr lang="es-CL" sz="1400" dirty="0"/>
        </a:p>
      </dgm:t>
    </dgm:pt>
    <dgm:pt modelId="{354D7155-452F-437F-8F53-B91ECC47A143}" type="parTrans" cxnId="{1C5C85A2-4337-487F-87A7-593237675254}">
      <dgm:prSet/>
      <dgm:spPr/>
      <dgm:t>
        <a:bodyPr/>
        <a:lstStyle/>
        <a:p>
          <a:endParaRPr lang="es-CL"/>
        </a:p>
      </dgm:t>
    </dgm:pt>
    <dgm:pt modelId="{51050079-34BE-4E39-9AB2-E9480FB32C7C}" type="sibTrans" cxnId="{1C5C85A2-4337-487F-87A7-593237675254}">
      <dgm:prSet/>
      <dgm:spPr/>
      <dgm:t>
        <a:bodyPr/>
        <a:lstStyle/>
        <a:p>
          <a:endParaRPr lang="es-CL"/>
        </a:p>
      </dgm:t>
    </dgm:pt>
    <dgm:pt modelId="{C3C9DF9A-D2C9-47F1-A27D-95CDE1B85BDB}">
      <dgm:prSet custT="1"/>
      <dgm:spPr/>
      <dgm:t>
        <a:bodyPr/>
        <a:lstStyle/>
        <a:p>
          <a:pPr rtl="0"/>
          <a:r>
            <a:rPr lang="es-CL" sz="1400" dirty="0" smtClean="0"/>
            <a:t>Resolver incorporación de coberturas de nuevas tecnologías;</a:t>
          </a:r>
          <a:endParaRPr lang="es-CL" sz="1400" dirty="0"/>
        </a:p>
      </dgm:t>
    </dgm:pt>
    <dgm:pt modelId="{2F474894-23EF-4FA0-A4C3-5D09D641D7A0}" type="parTrans" cxnId="{25F199CD-C363-4AAC-BE68-7AF02F939C22}">
      <dgm:prSet/>
      <dgm:spPr/>
      <dgm:t>
        <a:bodyPr/>
        <a:lstStyle/>
        <a:p>
          <a:endParaRPr lang="es-CL"/>
        </a:p>
      </dgm:t>
    </dgm:pt>
    <dgm:pt modelId="{DAE33B32-428E-4374-B3E8-7019E5CC51F7}" type="sibTrans" cxnId="{25F199CD-C363-4AAC-BE68-7AF02F939C22}">
      <dgm:prSet/>
      <dgm:spPr/>
      <dgm:t>
        <a:bodyPr/>
        <a:lstStyle/>
        <a:p>
          <a:endParaRPr lang="es-CL"/>
        </a:p>
      </dgm:t>
    </dgm:pt>
    <dgm:pt modelId="{C645D674-C067-4D8E-B76A-CC6FB2537FE1}">
      <dgm:prSet custT="1"/>
      <dgm:spPr/>
      <dgm:t>
        <a:bodyPr/>
        <a:lstStyle/>
        <a:p>
          <a:pPr rtl="0"/>
          <a:r>
            <a:rPr lang="es-CL" sz="1400" dirty="0" smtClean="0"/>
            <a:t>Mejorar la gestión del SIL</a:t>
          </a:r>
          <a:r>
            <a:rPr lang="es-CL" sz="1100" dirty="0" smtClean="0"/>
            <a:t>;</a:t>
          </a:r>
          <a:endParaRPr lang="es-CL" sz="1100" dirty="0"/>
        </a:p>
      </dgm:t>
    </dgm:pt>
    <dgm:pt modelId="{34C0F390-86F4-46F5-A0DC-941B8A9E6901}" type="parTrans" cxnId="{D8AE2604-411B-4645-9865-9069FD5ABC45}">
      <dgm:prSet/>
      <dgm:spPr/>
      <dgm:t>
        <a:bodyPr/>
        <a:lstStyle/>
        <a:p>
          <a:endParaRPr lang="es-CL"/>
        </a:p>
      </dgm:t>
    </dgm:pt>
    <dgm:pt modelId="{AEC555FE-729B-473A-AD54-DE9093831083}" type="sibTrans" cxnId="{D8AE2604-411B-4645-9865-9069FD5ABC45}">
      <dgm:prSet/>
      <dgm:spPr/>
      <dgm:t>
        <a:bodyPr/>
        <a:lstStyle/>
        <a:p>
          <a:endParaRPr lang="es-CL"/>
        </a:p>
      </dgm:t>
    </dgm:pt>
    <dgm:pt modelId="{E428B6F1-CD40-4627-AE53-DDF5A98F6790}" type="pres">
      <dgm:prSet presAssocID="{B1DEC71F-49BF-44E8-89CB-0629B2A045D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0E9B10D3-6E3F-4B94-A385-37E885E022E8}" type="pres">
      <dgm:prSet presAssocID="{7D540EC3-77C8-4792-8DE6-53CCEAEC141F}" presName="linNode" presStyleCnt="0"/>
      <dgm:spPr/>
    </dgm:pt>
    <dgm:pt modelId="{D9A971FA-AE46-4BDE-9E30-E70A2F5D369B}" type="pres">
      <dgm:prSet presAssocID="{7D540EC3-77C8-4792-8DE6-53CCEAEC141F}" presName="parentText" presStyleLbl="node1" presStyleIdx="0" presStyleCnt="9" custScaleX="184443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906DB73-8660-4E4B-888E-59C15730CE98}" type="pres">
      <dgm:prSet presAssocID="{C8E94EDD-7AD5-4891-A1A6-FF2DDD42F035}" presName="sp" presStyleCnt="0"/>
      <dgm:spPr/>
    </dgm:pt>
    <dgm:pt modelId="{37B70C22-5C0B-40A0-88D6-D07D5255560A}" type="pres">
      <dgm:prSet presAssocID="{EFAECA6E-3C2C-4D36-A13D-BCFEA163697D}" presName="linNode" presStyleCnt="0"/>
      <dgm:spPr/>
    </dgm:pt>
    <dgm:pt modelId="{89B5B9F4-7BE5-42E6-8096-7DA28A0F9E9B}" type="pres">
      <dgm:prSet presAssocID="{EFAECA6E-3C2C-4D36-A13D-BCFEA163697D}" presName="parentText" presStyleLbl="node1" presStyleIdx="1" presStyleCnt="9" custScaleX="184443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62602EA-20A0-4283-84CE-005A653BB774}" type="pres">
      <dgm:prSet presAssocID="{232AD159-373E-435E-AC05-BD763F9F8887}" presName="sp" presStyleCnt="0"/>
      <dgm:spPr/>
    </dgm:pt>
    <dgm:pt modelId="{AE09975F-A707-4871-8D4E-2F4E08C496AB}" type="pres">
      <dgm:prSet presAssocID="{26A6A983-ED2A-4341-BE86-8C451BC46D02}" presName="linNode" presStyleCnt="0"/>
      <dgm:spPr/>
    </dgm:pt>
    <dgm:pt modelId="{7984F9A6-01AA-4C3B-9491-980DD0493495}" type="pres">
      <dgm:prSet presAssocID="{26A6A983-ED2A-4341-BE86-8C451BC46D02}" presName="parentText" presStyleLbl="node1" presStyleIdx="2" presStyleCnt="9" custScaleX="184443" custLinFactNeighborY="1943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3855F51-1084-4354-9C92-23C9BB698FC4}" type="pres">
      <dgm:prSet presAssocID="{C75F2D8E-8599-44F7-ACA0-50D662860D9F}" presName="sp" presStyleCnt="0"/>
      <dgm:spPr/>
    </dgm:pt>
    <dgm:pt modelId="{7580D540-46C2-4623-A2BF-93BCA19CDFB1}" type="pres">
      <dgm:prSet presAssocID="{F26702A5-DE8B-4773-900F-9F268CF3EC2A}" presName="linNode" presStyleCnt="0"/>
      <dgm:spPr/>
    </dgm:pt>
    <dgm:pt modelId="{3CB46FA2-50F5-4DBA-A770-241C389D6EF9}" type="pres">
      <dgm:prSet presAssocID="{F26702A5-DE8B-4773-900F-9F268CF3EC2A}" presName="parentText" presStyleLbl="node1" presStyleIdx="3" presStyleCnt="9" custScaleX="184443" custLinFactNeighborY="1943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16BA7F2-C95D-4962-80BB-5F2743D11B11}" type="pres">
      <dgm:prSet presAssocID="{ED534AD4-22FE-4D13-88DA-1C4CBA3BD034}" presName="sp" presStyleCnt="0"/>
      <dgm:spPr/>
    </dgm:pt>
    <dgm:pt modelId="{DA3957A3-0BCD-4CF2-95BE-FE9D0B54164E}" type="pres">
      <dgm:prSet presAssocID="{BEB5867E-BBCA-4015-B50C-67FDD8C22BB5}" presName="linNode" presStyleCnt="0"/>
      <dgm:spPr/>
    </dgm:pt>
    <dgm:pt modelId="{4ABEE3DB-004F-48D8-9035-E3E67F863884}" type="pres">
      <dgm:prSet presAssocID="{BEB5867E-BBCA-4015-B50C-67FDD8C22BB5}" presName="parentText" presStyleLbl="node1" presStyleIdx="4" presStyleCnt="9" custScaleX="184443" custLinFactNeighborY="1943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C5C3617B-2B14-466C-95F9-90C016EA8E8E}" type="pres">
      <dgm:prSet presAssocID="{94CC18E8-9FA2-4CE4-B91A-6EC90E0E2118}" presName="sp" presStyleCnt="0"/>
      <dgm:spPr/>
    </dgm:pt>
    <dgm:pt modelId="{CD4BF5F2-E2BE-481F-87F3-8544611802C0}" type="pres">
      <dgm:prSet presAssocID="{0BA5E82F-BF02-47D1-8337-85A95B250331}" presName="linNode" presStyleCnt="0"/>
      <dgm:spPr/>
    </dgm:pt>
    <dgm:pt modelId="{B86E3445-7BB8-40BB-9AC0-2D949E0BDE14}" type="pres">
      <dgm:prSet presAssocID="{0BA5E82F-BF02-47D1-8337-85A95B250331}" presName="parentText" presStyleLbl="node1" presStyleIdx="5" presStyleCnt="9" custScaleX="184443" custLinFactNeighborY="1943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A828425-E57D-4300-A514-9DCA96EB7CD4}" type="pres">
      <dgm:prSet presAssocID="{9ECEBC70-D464-4D17-B7EB-13E6B457E527}" presName="sp" presStyleCnt="0"/>
      <dgm:spPr/>
    </dgm:pt>
    <dgm:pt modelId="{C879D437-BDA2-4645-A19F-760AFF81B924}" type="pres">
      <dgm:prSet presAssocID="{C496689B-E9A9-49A7-B83A-FB5CFFDF0B47}" presName="linNode" presStyleCnt="0"/>
      <dgm:spPr/>
    </dgm:pt>
    <dgm:pt modelId="{5F11918A-B4F1-49FA-A043-C526B741BA6B}" type="pres">
      <dgm:prSet presAssocID="{C496689B-E9A9-49A7-B83A-FB5CFFDF0B47}" presName="parentText" presStyleLbl="node1" presStyleIdx="6" presStyleCnt="9" custScaleX="184443" custLinFactNeighborY="1943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52EE595A-B39B-4E3F-995F-C235CFBA2157}" type="pres">
      <dgm:prSet presAssocID="{51050079-34BE-4E39-9AB2-E9480FB32C7C}" presName="sp" presStyleCnt="0"/>
      <dgm:spPr/>
    </dgm:pt>
    <dgm:pt modelId="{53033738-4761-4104-B3C9-DBCF8033190B}" type="pres">
      <dgm:prSet presAssocID="{C3C9DF9A-D2C9-47F1-A27D-95CDE1B85BDB}" presName="linNode" presStyleCnt="0"/>
      <dgm:spPr/>
    </dgm:pt>
    <dgm:pt modelId="{52C8A881-5AAF-44D6-8A52-F5440DC20204}" type="pres">
      <dgm:prSet presAssocID="{C3C9DF9A-D2C9-47F1-A27D-95CDE1B85BDB}" presName="parentText" presStyleLbl="node1" presStyleIdx="7" presStyleCnt="9" custScaleX="184443" custLinFactNeighborY="1943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6D800B3-0348-4441-932D-8805C92DF5EB}" type="pres">
      <dgm:prSet presAssocID="{DAE33B32-428E-4374-B3E8-7019E5CC51F7}" presName="sp" presStyleCnt="0"/>
      <dgm:spPr/>
    </dgm:pt>
    <dgm:pt modelId="{C7E48625-861B-420B-B642-B50B9540BE85}" type="pres">
      <dgm:prSet presAssocID="{C645D674-C067-4D8E-B76A-CC6FB2537FE1}" presName="linNode" presStyleCnt="0"/>
      <dgm:spPr/>
    </dgm:pt>
    <dgm:pt modelId="{34BF79FF-49F6-47F3-ACE0-92779AD80A1E}" type="pres">
      <dgm:prSet presAssocID="{C645D674-C067-4D8E-B76A-CC6FB2537FE1}" presName="parentText" presStyleLbl="node1" presStyleIdx="8" presStyleCnt="9" custScaleX="184443" custLinFactNeighborY="1943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885109FD-219E-4DCA-9E7A-15F5AC60BFFA}" type="presOf" srcId="{EFAECA6E-3C2C-4D36-A13D-BCFEA163697D}" destId="{89B5B9F4-7BE5-42E6-8096-7DA28A0F9E9B}" srcOrd="0" destOrd="0" presId="urn:microsoft.com/office/officeart/2005/8/layout/vList5"/>
    <dgm:cxn modelId="{2B7FC631-65F8-4464-8FC8-C9448D439113}" type="presOf" srcId="{26A6A983-ED2A-4341-BE86-8C451BC46D02}" destId="{7984F9A6-01AA-4C3B-9491-980DD0493495}" srcOrd="0" destOrd="0" presId="urn:microsoft.com/office/officeart/2005/8/layout/vList5"/>
    <dgm:cxn modelId="{D8AE2604-411B-4645-9865-9069FD5ABC45}" srcId="{B1DEC71F-49BF-44E8-89CB-0629B2A045DE}" destId="{C645D674-C067-4D8E-B76A-CC6FB2537FE1}" srcOrd="8" destOrd="0" parTransId="{34C0F390-86F4-46F5-A0DC-941B8A9E6901}" sibTransId="{AEC555FE-729B-473A-AD54-DE9093831083}"/>
    <dgm:cxn modelId="{67A19B14-5D19-4B96-8F9A-C3F19F0F46FA}" srcId="{B1DEC71F-49BF-44E8-89CB-0629B2A045DE}" destId="{0BA5E82F-BF02-47D1-8337-85A95B250331}" srcOrd="5" destOrd="0" parTransId="{EC6A3FC4-CA5B-4768-9385-161FA0A740EC}" sibTransId="{9ECEBC70-D464-4D17-B7EB-13E6B457E527}"/>
    <dgm:cxn modelId="{039430DC-59A4-44E4-A0FA-2FC06AF2F418}" type="presOf" srcId="{C3C9DF9A-D2C9-47F1-A27D-95CDE1B85BDB}" destId="{52C8A881-5AAF-44D6-8A52-F5440DC20204}" srcOrd="0" destOrd="0" presId="urn:microsoft.com/office/officeart/2005/8/layout/vList5"/>
    <dgm:cxn modelId="{26ABD208-BF78-41C8-9296-CDEFAB444B5A}" type="presOf" srcId="{BEB5867E-BBCA-4015-B50C-67FDD8C22BB5}" destId="{4ABEE3DB-004F-48D8-9035-E3E67F863884}" srcOrd="0" destOrd="0" presId="urn:microsoft.com/office/officeart/2005/8/layout/vList5"/>
    <dgm:cxn modelId="{0364D9B2-69DF-4CD5-9E92-C2B1197187E9}" srcId="{B1DEC71F-49BF-44E8-89CB-0629B2A045DE}" destId="{26A6A983-ED2A-4341-BE86-8C451BC46D02}" srcOrd="2" destOrd="0" parTransId="{A5705280-F559-4F1D-AB0D-82B778004DF7}" sibTransId="{C75F2D8E-8599-44F7-ACA0-50D662860D9F}"/>
    <dgm:cxn modelId="{18A6DBC1-FB80-48A5-A395-357AF32FD40E}" srcId="{B1DEC71F-49BF-44E8-89CB-0629B2A045DE}" destId="{7D540EC3-77C8-4792-8DE6-53CCEAEC141F}" srcOrd="0" destOrd="0" parTransId="{F283DB91-E678-4F75-BBD3-CFE5B29FD629}" sibTransId="{C8E94EDD-7AD5-4891-A1A6-FF2DDD42F035}"/>
    <dgm:cxn modelId="{94FFA1DE-FA55-4577-AD90-1F3584FE18E9}" type="presOf" srcId="{C645D674-C067-4D8E-B76A-CC6FB2537FE1}" destId="{34BF79FF-49F6-47F3-ACE0-92779AD80A1E}" srcOrd="0" destOrd="0" presId="urn:microsoft.com/office/officeart/2005/8/layout/vList5"/>
    <dgm:cxn modelId="{D5FE671B-D581-4CDF-B2BE-14791F6C975A}" type="presOf" srcId="{C496689B-E9A9-49A7-B83A-FB5CFFDF0B47}" destId="{5F11918A-B4F1-49FA-A043-C526B741BA6B}" srcOrd="0" destOrd="0" presId="urn:microsoft.com/office/officeart/2005/8/layout/vList5"/>
    <dgm:cxn modelId="{C8DC1A8F-BE17-46F3-8B44-21A0BA72B244}" srcId="{B1DEC71F-49BF-44E8-89CB-0629B2A045DE}" destId="{EFAECA6E-3C2C-4D36-A13D-BCFEA163697D}" srcOrd="1" destOrd="0" parTransId="{F1B161AB-116E-4D49-A67B-89256C74D46D}" sibTransId="{232AD159-373E-435E-AC05-BD763F9F8887}"/>
    <dgm:cxn modelId="{E2211B0B-78E9-4608-8CE8-62817387220F}" srcId="{B1DEC71F-49BF-44E8-89CB-0629B2A045DE}" destId="{BEB5867E-BBCA-4015-B50C-67FDD8C22BB5}" srcOrd="4" destOrd="0" parTransId="{1FC02694-6660-4D44-AB33-11008E4834C4}" sibTransId="{94CC18E8-9FA2-4CE4-B91A-6EC90E0E2118}"/>
    <dgm:cxn modelId="{25F199CD-C363-4AAC-BE68-7AF02F939C22}" srcId="{B1DEC71F-49BF-44E8-89CB-0629B2A045DE}" destId="{C3C9DF9A-D2C9-47F1-A27D-95CDE1B85BDB}" srcOrd="7" destOrd="0" parTransId="{2F474894-23EF-4FA0-A4C3-5D09D641D7A0}" sibTransId="{DAE33B32-428E-4374-B3E8-7019E5CC51F7}"/>
    <dgm:cxn modelId="{1C5C85A2-4337-487F-87A7-593237675254}" srcId="{B1DEC71F-49BF-44E8-89CB-0629B2A045DE}" destId="{C496689B-E9A9-49A7-B83A-FB5CFFDF0B47}" srcOrd="6" destOrd="0" parTransId="{354D7155-452F-437F-8F53-B91ECC47A143}" sibTransId="{51050079-34BE-4E39-9AB2-E9480FB32C7C}"/>
    <dgm:cxn modelId="{6847E157-B0D8-415F-9C44-B92C38A29FA7}" type="presOf" srcId="{0BA5E82F-BF02-47D1-8337-85A95B250331}" destId="{B86E3445-7BB8-40BB-9AC0-2D949E0BDE14}" srcOrd="0" destOrd="0" presId="urn:microsoft.com/office/officeart/2005/8/layout/vList5"/>
    <dgm:cxn modelId="{F0E30EFA-56E1-43BD-B57A-A9D2672B4F4A}" srcId="{B1DEC71F-49BF-44E8-89CB-0629B2A045DE}" destId="{F26702A5-DE8B-4773-900F-9F268CF3EC2A}" srcOrd="3" destOrd="0" parTransId="{DC13A3CF-DB8C-4791-AC2D-A715782C82E6}" sibTransId="{ED534AD4-22FE-4D13-88DA-1C4CBA3BD034}"/>
    <dgm:cxn modelId="{3C3A3621-E643-4798-BDDB-DF268DBE44F5}" type="presOf" srcId="{B1DEC71F-49BF-44E8-89CB-0629B2A045DE}" destId="{E428B6F1-CD40-4627-AE53-DDF5A98F6790}" srcOrd="0" destOrd="0" presId="urn:microsoft.com/office/officeart/2005/8/layout/vList5"/>
    <dgm:cxn modelId="{BA507784-0A72-4F30-9E3A-43CC6C8C52AF}" type="presOf" srcId="{7D540EC3-77C8-4792-8DE6-53CCEAEC141F}" destId="{D9A971FA-AE46-4BDE-9E30-E70A2F5D369B}" srcOrd="0" destOrd="0" presId="urn:microsoft.com/office/officeart/2005/8/layout/vList5"/>
    <dgm:cxn modelId="{0D802E14-3C2D-4011-855B-E43E612AA28F}" type="presOf" srcId="{F26702A5-DE8B-4773-900F-9F268CF3EC2A}" destId="{3CB46FA2-50F5-4DBA-A770-241C389D6EF9}" srcOrd="0" destOrd="0" presId="urn:microsoft.com/office/officeart/2005/8/layout/vList5"/>
    <dgm:cxn modelId="{1BBD1497-3632-41C9-ABDF-DE69BE0B903E}" type="presParOf" srcId="{E428B6F1-CD40-4627-AE53-DDF5A98F6790}" destId="{0E9B10D3-6E3F-4B94-A385-37E885E022E8}" srcOrd="0" destOrd="0" presId="urn:microsoft.com/office/officeart/2005/8/layout/vList5"/>
    <dgm:cxn modelId="{1D134CC0-9813-4BB4-9B49-5D430A7333E0}" type="presParOf" srcId="{0E9B10D3-6E3F-4B94-A385-37E885E022E8}" destId="{D9A971FA-AE46-4BDE-9E30-E70A2F5D369B}" srcOrd="0" destOrd="0" presId="urn:microsoft.com/office/officeart/2005/8/layout/vList5"/>
    <dgm:cxn modelId="{18F33F42-B4FF-45FD-B9F5-7041ADD3FA62}" type="presParOf" srcId="{E428B6F1-CD40-4627-AE53-DDF5A98F6790}" destId="{A906DB73-8660-4E4B-888E-59C15730CE98}" srcOrd="1" destOrd="0" presId="urn:microsoft.com/office/officeart/2005/8/layout/vList5"/>
    <dgm:cxn modelId="{C2043D9C-E12A-47E5-9908-9C1C20032A8D}" type="presParOf" srcId="{E428B6F1-CD40-4627-AE53-DDF5A98F6790}" destId="{37B70C22-5C0B-40A0-88D6-D07D5255560A}" srcOrd="2" destOrd="0" presId="urn:microsoft.com/office/officeart/2005/8/layout/vList5"/>
    <dgm:cxn modelId="{A416513F-0537-40FE-BB6B-D56B9127A20E}" type="presParOf" srcId="{37B70C22-5C0B-40A0-88D6-D07D5255560A}" destId="{89B5B9F4-7BE5-42E6-8096-7DA28A0F9E9B}" srcOrd="0" destOrd="0" presId="urn:microsoft.com/office/officeart/2005/8/layout/vList5"/>
    <dgm:cxn modelId="{B48ACF57-A332-4CCA-8A27-7103E4D3387B}" type="presParOf" srcId="{E428B6F1-CD40-4627-AE53-DDF5A98F6790}" destId="{A62602EA-20A0-4283-84CE-005A653BB774}" srcOrd="3" destOrd="0" presId="urn:microsoft.com/office/officeart/2005/8/layout/vList5"/>
    <dgm:cxn modelId="{3AD21D1A-66C2-4CF0-8A79-F2D96B4D083A}" type="presParOf" srcId="{E428B6F1-CD40-4627-AE53-DDF5A98F6790}" destId="{AE09975F-A707-4871-8D4E-2F4E08C496AB}" srcOrd="4" destOrd="0" presId="urn:microsoft.com/office/officeart/2005/8/layout/vList5"/>
    <dgm:cxn modelId="{7CC3DB92-8880-4364-A00F-2704F0619999}" type="presParOf" srcId="{AE09975F-A707-4871-8D4E-2F4E08C496AB}" destId="{7984F9A6-01AA-4C3B-9491-980DD0493495}" srcOrd="0" destOrd="0" presId="urn:microsoft.com/office/officeart/2005/8/layout/vList5"/>
    <dgm:cxn modelId="{0FB824CD-6BEA-409C-B4CF-EC896486103E}" type="presParOf" srcId="{E428B6F1-CD40-4627-AE53-DDF5A98F6790}" destId="{A3855F51-1084-4354-9C92-23C9BB698FC4}" srcOrd="5" destOrd="0" presId="urn:microsoft.com/office/officeart/2005/8/layout/vList5"/>
    <dgm:cxn modelId="{94BEE970-612A-4E84-81BC-0584CAA65079}" type="presParOf" srcId="{E428B6F1-CD40-4627-AE53-DDF5A98F6790}" destId="{7580D540-46C2-4623-A2BF-93BCA19CDFB1}" srcOrd="6" destOrd="0" presId="urn:microsoft.com/office/officeart/2005/8/layout/vList5"/>
    <dgm:cxn modelId="{C8BEEFB9-B780-4487-BA98-B96EEF4F6E37}" type="presParOf" srcId="{7580D540-46C2-4623-A2BF-93BCA19CDFB1}" destId="{3CB46FA2-50F5-4DBA-A770-241C389D6EF9}" srcOrd="0" destOrd="0" presId="urn:microsoft.com/office/officeart/2005/8/layout/vList5"/>
    <dgm:cxn modelId="{516AB8A7-C318-4C32-B6CD-8A317FF29947}" type="presParOf" srcId="{E428B6F1-CD40-4627-AE53-DDF5A98F6790}" destId="{716BA7F2-C95D-4962-80BB-5F2743D11B11}" srcOrd="7" destOrd="0" presId="urn:microsoft.com/office/officeart/2005/8/layout/vList5"/>
    <dgm:cxn modelId="{78A42D29-C7B4-4FAB-8EE9-D50D021BD18A}" type="presParOf" srcId="{E428B6F1-CD40-4627-AE53-DDF5A98F6790}" destId="{DA3957A3-0BCD-4CF2-95BE-FE9D0B54164E}" srcOrd="8" destOrd="0" presId="urn:microsoft.com/office/officeart/2005/8/layout/vList5"/>
    <dgm:cxn modelId="{BFC3310C-7A96-4131-A8EF-4375EE52A943}" type="presParOf" srcId="{DA3957A3-0BCD-4CF2-95BE-FE9D0B54164E}" destId="{4ABEE3DB-004F-48D8-9035-E3E67F863884}" srcOrd="0" destOrd="0" presId="urn:microsoft.com/office/officeart/2005/8/layout/vList5"/>
    <dgm:cxn modelId="{97187E9C-3E91-44AE-88A7-9E3F5426D2A6}" type="presParOf" srcId="{E428B6F1-CD40-4627-AE53-DDF5A98F6790}" destId="{C5C3617B-2B14-466C-95F9-90C016EA8E8E}" srcOrd="9" destOrd="0" presId="urn:microsoft.com/office/officeart/2005/8/layout/vList5"/>
    <dgm:cxn modelId="{C03EE236-5DB2-4FA6-967F-231E9355D39B}" type="presParOf" srcId="{E428B6F1-CD40-4627-AE53-DDF5A98F6790}" destId="{CD4BF5F2-E2BE-481F-87F3-8544611802C0}" srcOrd="10" destOrd="0" presId="urn:microsoft.com/office/officeart/2005/8/layout/vList5"/>
    <dgm:cxn modelId="{57AD0DC6-B0B5-45B1-AEC2-F6801B1763E7}" type="presParOf" srcId="{CD4BF5F2-E2BE-481F-87F3-8544611802C0}" destId="{B86E3445-7BB8-40BB-9AC0-2D949E0BDE14}" srcOrd="0" destOrd="0" presId="urn:microsoft.com/office/officeart/2005/8/layout/vList5"/>
    <dgm:cxn modelId="{D6A60A51-6631-4EAB-8D24-121C0537B622}" type="presParOf" srcId="{E428B6F1-CD40-4627-AE53-DDF5A98F6790}" destId="{7A828425-E57D-4300-A514-9DCA96EB7CD4}" srcOrd="11" destOrd="0" presId="urn:microsoft.com/office/officeart/2005/8/layout/vList5"/>
    <dgm:cxn modelId="{45E03660-8AC7-4777-890C-FF9DB48C0C99}" type="presParOf" srcId="{E428B6F1-CD40-4627-AE53-DDF5A98F6790}" destId="{C879D437-BDA2-4645-A19F-760AFF81B924}" srcOrd="12" destOrd="0" presId="urn:microsoft.com/office/officeart/2005/8/layout/vList5"/>
    <dgm:cxn modelId="{452164F2-C93B-4EF4-8DA4-2FC815AAF98E}" type="presParOf" srcId="{C879D437-BDA2-4645-A19F-760AFF81B924}" destId="{5F11918A-B4F1-49FA-A043-C526B741BA6B}" srcOrd="0" destOrd="0" presId="urn:microsoft.com/office/officeart/2005/8/layout/vList5"/>
    <dgm:cxn modelId="{A22B563B-4569-42FA-9652-F771897990AB}" type="presParOf" srcId="{E428B6F1-CD40-4627-AE53-DDF5A98F6790}" destId="{52EE595A-B39B-4E3F-995F-C235CFBA2157}" srcOrd="13" destOrd="0" presId="urn:microsoft.com/office/officeart/2005/8/layout/vList5"/>
    <dgm:cxn modelId="{CA3B44A0-2F1C-4B49-A11E-A77C2463E664}" type="presParOf" srcId="{E428B6F1-CD40-4627-AE53-DDF5A98F6790}" destId="{53033738-4761-4104-B3C9-DBCF8033190B}" srcOrd="14" destOrd="0" presId="urn:microsoft.com/office/officeart/2005/8/layout/vList5"/>
    <dgm:cxn modelId="{6ECA42B3-2479-4062-A88C-78867524B0ED}" type="presParOf" srcId="{53033738-4761-4104-B3C9-DBCF8033190B}" destId="{52C8A881-5AAF-44D6-8A52-F5440DC20204}" srcOrd="0" destOrd="0" presId="urn:microsoft.com/office/officeart/2005/8/layout/vList5"/>
    <dgm:cxn modelId="{B00E0353-3020-4436-9002-B2A42BD8ACD8}" type="presParOf" srcId="{E428B6F1-CD40-4627-AE53-DDF5A98F6790}" destId="{A6D800B3-0348-4441-932D-8805C92DF5EB}" srcOrd="15" destOrd="0" presId="urn:microsoft.com/office/officeart/2005/8/layout/vList5"/>
    <dgm:cxn modelId="{03E018EC-1D20-46FB-9D42-3727A64A042B}" type="presParOf" srcId="{E428B6F1-CD40-4627-AE53-DDF5A98F6790}" destId="{C7E48625-861B-420B-B642-B50B9540BE85}" srcOrd="16" destOrd="0" presId="urn:microsoft.com/office/officeart/2005/8/layout/vList5"/>
    <dgm:cxn modelId="{726E62CD-B24B-44DA-A579-43E2A4EDA910}" type="presParOf" srcId="{C7E48625-861B-420B-B642-B50B9540BE85}" destId="{34BF79FF-49F6-47F3-ACE0-92779AD80A1E}" srcOrd="0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82957A3-116A-4961-8E50-2114DA35F61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4C711ABF-9152-4FB4-8044-9AA091111ECE}">
      <dgm:prSet custT="1"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lang="es-CL" sz="1400" dirty="0" smtClean="0"/>
            <a:t>Beneficios del Plan de la Seguridad Social en Salud PSS</a:t>
          </a:r>
          <a:endParaRPr lang="es-CL" sz="1400" dirty="0"/>
        </a:p>
      </dgm:t>
    </dgm:pt>
    <dgm:pt modelId="{754F510A-1E44-446B-878B-B96D8618DB2D}" type="parTrans" cxnId="{4E168E58-4AEF-4107-B747-1D14C48FFBEB}">
      <dgm:prSet/>
      <dgm:spPr/>
      <dgm:t>
        <a:bodyPr/>
        <a:lstStyle/>
        <a:p>
          <a:endParaRPr lang="es-CL"/>
        </a:p>
      </dgm:t>
    </dgm:pt>
    <dgm:pt modelId="{EA0411EF-D1D1-4262-9F6A-17415428FFA4}" type="sibTrans" cxnId="{4E168E58-4AEF-4107-B747-1D14C48FFBEB}">
      <dgm:prSet/>
      <dgm:spPr/>
      <dgm:t>
        <a:bodyPr/>
        <a:lstStyle/>
        <a:p>
          <a:endParaRPr lang="es-CL"/>
        </a:p>
      </dgm:t>
    </dgm:pt>
    <dgm:pt modelId="{BC49E8C0-E0AB-454A-9B6F-A05ABCDEC062}">
      <dgm:prSet custT="1"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lang="es-CL" sz="1400" dirty="0" smtClean="0"/>
            <a:t>PSS con coberturas definidas</a:t>
          </a:r>
          <a:endParaRPr lang="es-CL" sz="1400" dirty="0"/>
        </a:p>
      </dgm:t>
    </dgm:pt>
    <dgm:pt modelId="{CB89F8ED-346C-45AA-8645-1C0AC83C3F0B}" type="parTrans" cxnId="{06404B21-B88B-48EC-A11A-24C330C1C342}">
      <dgm:prSet/>
      <dgm:spPr/>
      <dgm:t>
        <a:bodyPr/>
        <a:lstStyle/>
        <a:p>
          <a:endParaRPr lang="es-CL"/>
        </a:p>
      </dgm:t>
    </dgm:pt>
    <dgm:pt modelId="{1F1D1751-AD3B-4B9B-B0A4-667541624FBA}" type="sibTrans" cxnId="{06404B21-B88B-48EC-A11A-24C330C1C342}">
      <dgm:prSet/>
      <dgm:spPr/>
      <dgm:t>
        <a:bodyPr/>
        <a:lstStyle/>
        <a:p>
          <a:endParaRPr lang="es-CL"/>
        </a:p>
      </dgm:t>
    </dgm:pt>
    <dgm:pt modelId="{B02F93D5-A6AB-465F-B91B-41294F43C747}">
      <dgm:prSet custT="1"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lang="es-CL" sz="1400" dirty="0" smtClean="0"/>
            <a:t>Fondo Compensación Inter Isapres</a:t>
          </a:r>
          <a:endParaRPr lang="es-CL" sz="1400" dirty="0"/>
        </a:p>
      </dgm:t>
    </dgm:pt>
    <dgm:pt modelId="{83A0D8A5-4473-4A5E-8BC3-38E88B4F49C8}" type="parTrans" cxnId="{EFE92594-2494-41D4-B233-436106409A31}">
      <dgm:prSet/>
      <dgm:spPr/>
      <dgm:t>
        <a:bodyPr/>
        <a:lstStyle/>
        <a:p>
          <a:endParaRPr lang="es-CL"/>
        </a:p>
      </dgm:t>
    </dgm:pt>
    <dgm:pt modelId="{C6C74B46-6BE4-4865-B4CE-85B810443FCC}" type="sibTrans" cxnId="{EFE92594-2494-41D4-B233-436106409A31}">
      <dgm:prSet/>
      <dgm:spPr/>
      <dgm:t>
        <a:bodyPr/>
        <a:lstStyle/>
        <a:p>
          <a:endParaRPr lang="es-CL"/>
        </a:p>
      </dgm:t>
    </dgm:pt>
    <dgm:pt modelId="{1646FB66-42C8-4FF5-B662-C17B577DDA3E}">
      <dgm:prSet custT="1"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lang="es-CL" sz="1600" dirty="0" smtClean="0"/>
            <a:t>Ajustes tarifas regulados por ley</a:t>
          </a:r>
          <a:endParaRPr lang="es-CL" sz="1600" dirty="0"/>
        </a:p>
      </dgm:t>
    </dgm:pt>
    <dgm:pt modelId="{6ADA6003-EE9E-401C-9DAF-10AA8573B2E1}" type="parTrans" cxnId="{4EF79059-7A53-4FD9-8748-6D1DEC416357}">
      <dgm:prSet/>
      <dgm:spPr/>
      <dgm:t>
        <a:bodyPr/>
        <a:lstStyle/>
        <a:p>
          <a:endParaRPr lang="es-CL"/>
        </a:p>
      </dgm:t>
    </dgm:pt>
    <dgm:pt modelId="{5C65288D-ACCF-49BB-8C9A-24B6046F25A1}" type="sibTrans" cxnId="{4EF79059-7A53-4FD9-8748-6D1DEC416357}">
      <dgm:prSet/>
      <dgm:spPr/>
      <dgm:t>
        <a:bodyPr/>
        <a:lstStyle/>
        <a:p>
          <a:endParaRPr lang="es-CL"/>
        </a:p>
      </dgm:t>
    </dgm:pt>
    <dgm:pt modelId="{4814BFBB-42BC-4A73-A45B-60577F3574F6}">
      <dgm:prSet custT="1"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lang="es-CL" sz="1400" dirty="0" smtClean="0"/>
            <a:t>Tarifa: Cotización para Salud más una Prima Comunitaria  sin diferencia por sexo ni edad</a:t>
          </a:r>
          <a:endParaRPr lang="es-CL" sz="1400" dirty="0"/>
        </a:p>
      </dgm:t>
    </dgm:pt>
    <dgm:pt modelId="{F2C08A34-0F14-408C-BDBD-4ACAB9D064A0}" type="parTrans" cxnId="{1D32093F-968D-478D-BC8D-8ADF04F68788}">
      <dgm:prSet/>
      <dgm:spPr/>
      <dgm:t>
        <a:bodyPr/>
        <a:lstStyle/>
        <a:p>
          <a:endParaRPr lang="es-CL"/>
        </a:p>
      </dgm:t>
    </dgm:pt>
    <dgm:pt modelId="{1FB0E259-E75C-4DFB-9074-939D71D2A74A}" type="sibTrans" cxnId="{1D32093F-968D-478D-BC8D-8ADF04F68788}">
      <dgm:prSet/>
      <dgm:spPr/>
      <dgm:t>
        <a:bodyPr/>
        <a:lstStyle/>
        <a:p>
          <a:endParaRPr lang="es-CL"/>
        </a:p>
      </dgm:t>
    </dgm:pt>
    <dgm:pt modelId="{F8618AE5-FCF7-4B72-B9E9-DEEA808096AB}">
      <dgm:prSet custT="1"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lang="es-CL" sz="1400" dirty="0" smtClean="0"/>
            <a:t>Convenios en Redes amplias para compartir riesgo con prestadores</a:t>
          </a:r>
          <a:endParaRPr lang="es-CL" sz="1400" dirty="0"/>
        </a:p>
      </dgm:t>
    </dgm:pt>
    <dgm:pt modelId="{29171813-431A-4E03-8364-BA876356B71E}" type="parTrans" cxnId="{5A503B7D-57C5-4D35-A39C-D1790969FB9A}">
      <dgm:prSet/>
      <dgm:spPr/>
      <dgm:t>
        <a:bodyPr/>
        <a:lstStyle/>
        <a:p>
          <a:endParaRPr lang="es-CL"/>
        </a:p>
      </dgm:t>
    </dgm:pt>
    <dgm:pt modelId="{D887DFE7-80BE-4FD4-9D37-70931971BB29}" type="sibTrans" cxnId="{5A503B7D-57C5-4D35-A39C-D1790969FB9A}">
      <dgm:prSet/>
      <dgm:spPr/>
      <dgm:t>
        <a:bodyPr/>
        <a:lstStyle/>
        <a:p>
          <a:endParaRPr lang="es-CL"/>
        </a:p>
      </dgm:t>
    </dgm:pt>
    <dgm:pt modelId="{A5B047D2-C680-4189-8933-98911AFEF5F0}">
      <dgm:prSet custT="1"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lang="es-CL" sz="1400" dirty="0" smtClean="0"/>
            <a:t>ETESA para que se autoricen bonificar nuevas tecnologías</a:t>
          </a:r>
          <a:endParaRPr lang="es-CL" sz="1400" dirty="0"/>
        </a:p>
      </dgm:t>
    </dgm:pt>
    <dgm:pt modelId="{C8B6C7CC-1E55-49E1-94B9-F52AE5705389}" type="parTrans" cxnId="{2444691E-E6B0-4943-8A60-FE9277CE9710}">
      <dgm:prSet/>
      <dgm:spPr/>
      <dgm:t>
        <a:bodyPr/>
        <a:lstStyle/>
        <a:p>
          <a:endParaRPr lang="es-CL"/>
        </a:p>
      </dgm:t>
    </dgm:pt>
    <dgm:pt modelId="{8019B25B-A62B-4C77-BC76-DDE1F59318E5}" type="sibTrans" cxnId="{2444691E-E6B0-4943-8A60-FE9277CE9710}">
      <dgm:prSet/>
      <dgm:spPr/>
      <dgm:t>
        <a:bodyPr/>
        <a:lstStyle/>
        <a:p>
          <a:endParaRPr lang="es-CL"/>
        </a:p>
      </dgm:t>
    </dgm:pt>
    <dgm:pt modelId="{C16F68E3-8924-4526-AF22-B5128748312E}">
      <dgm:prSet custT="1"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lang="es-CL" sz="1400" dirty="0" smtClean="0"/>
            <a:t>Se separa la financiación y control del SIL en nueva institución;</a:t>
          </a:r>
          <a:endParaRPr lang="es-CL" sz="1400" dirty="0"/>
        </a:p>
      </dgm:t>
    </dgm:pt>
    <dgm:pt modelId="{51C1E023-02A0-45A9-AFD4-CCE24AE75EFA}" type="parTrans" cxnId="{98B7BFA9-1840-4087-8B8C-5B1DD46493EF}">
      <dgm:prSet/>
      <dgm:spPr/>
      <dgm:t>
        <a:bodyPr/>
        <a:lstStyle/>
        <a:p>
          <a:endParaRPr lang="es-CL"/>
        </a:p>
      </dgm:t>
    </dgm:pt>
    <dgm:pt modelId="{27BF55AE-377C-41D4-8557-9C015C923A00}" type="sibTrans" cxnId="{98B7BFA9-1840-4087-8B8C-5B1DD46493EF}">
      <dgm:prSet/>
      <dgm:spPr/>
      <dgm:t>
        <a:bodyPr/>
        <a:lstStyle/>
        <a:p>
          <a:endParaRPr lang="es-CL"/>
        </a:p>
      </dgm:t>
    </dgm:pt>
    <dgm:pt modelId="{D9FC300E-1629-4104-B494-DB40F32C7F6F}" type="pres">
      <dgm:prSet presAssocID="{E82957A3-116A-4961-8E50-2114DA35F61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AFC6F6DC-61D2-40EB-AEE6-4F341F61549E}" type="pres">
      <dgm:prSet presAssocID="{4C711ABF-9152-4FB4-8044-9AA091111ECE}" presName="linNode" presStyleCnt="0"/>
      <dgm:spPr/>
    </dgm:pt>
    <dgm:pt modelId="{3A8F5365-1C15-425D-8CAE-A160D203DB4B}" type="pres">
      <dgm:prSet presAssocID="{4C711ABF-9152-4FB4-8044-9AA091111ECE}" presName="parentText" presStyleLbl="node1" presStyleIdx="0" presStyleCnt="8" custScaleX="197630" custLinFactNeighborX="-1875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8147C67-CE97-48F6-9246-7795EB5D3AA2}" type="pres">
      <dgm:prSet presAssocID="{EA0411EF-D1D1-4262-9F6A-17415428FFA4}" presName="sp" presStyleCnt="0"/>
      <dgm:spPr/>
    </dgm:pt>
    <dgm:pt modelId="{A454ED17-6C8B-4CE3-BFC2-49A81EF5E997}" type="pres">
      <dgm:prSet presAssocID="{BC49E8C0-E0AB-454A-9B6F-A05ABCDEC062}" presName="linNode" presStyleCnt="0"/>
      <dgm:spPr/>
    </dgm:pt>
    <dgm:pt modelId="{F7090AE5-4D40-4BBF-ACCC-F7D27B2F6DC9}" type="pres">
      <dgm:prSet presAssocID="{BC49E8C0-E0AB-454A-9B6F-A05ABCDEC062}" presName="parentText" presStyleLbl="node1" presStyleIdx="1" presStyleCnt="8" custScaleX="197630" custLinFactNeighborX="-1875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928D9BC-06FF-4059-B732-21B527572F66}" type="pres">
      <dgm:prSet presAssocID="{1F1D1751-AD3B-4B9B-B0A4-667541624FBA}" presName="sp" presStyleCnt="0"/>
      <dgm:spPr/>
    </dgm:pt>
    <dgm:pt modelId="{2FA4BF2E-F5F0-44C9-A006-8C5E520237C7}" type="pres">
      <dgm:prSet presAssocID="{B02F93D5-A6AB-465F-B91B-41294F43C747}" presName="linNode" presStyleCnt="0"/>
      <dgm:spPr/>
    </dgm:pt>
    <dgm:pt modelId="{F1FAF0C6-32E3-4873-9FAB-6190BF79B955}" type="pres">
      <dgm:prSet presAssocID="{B02F93D5-A6AB-465F-B91B-41294F43C747}" presName="parentText" presStyleLbl="node1" presStyleIdx="2" presStyleCnt="8" custScaleX="197630" custLinFactNeighborX="-1709" custLinFactNeighborY="-3128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C617940-7635-4073-B044-61358EF72D5A}" type="pres">
      <dgm:prSet presAssocID="{C6C74B46-6BE4-4865-B4CE-85B810443FCC}" presName="sp" presStyleCnt="0"/>
      <dgm:spPr/>
    </dgm:pt>
    <dgm:pt modelId="{0A8AEDF6-449D-4971-BFF7-5462405ED29B}" type="pres">
      <dgm:prSet presAssocID="{1646FB66-42C8-4FF5-B662-C17B577DDA3E}" presName="linNode" presStyleCnt="0"/>
      <dgm:spPr/>
    </dgm:pt>
    <dgm:pt modelId="{3CAFB04C-EF5D-4D13-9E7E-255C6290A177}" type="pres">
      <dgm:prSet presAssocID="{1646FB66-42C8-4FF5-B662-C17B577DDA3E}" presName="parentText" presStyleLbl="node1" presStyleIdx="3" presStyleCnt="8" custScaleX="197630" custLinFactNeighborX="-1875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93B3164-6947-4A27-8137-B50180065A2D}" type="pres">
      <dgm:prSet presAssocID="{5C65288D-ACCF-49BB-8C9A-24B6046F25A1}" presName="sp" presStyleCnt="0"/>
      <dgm:spPr/>
    </dgm:pt>
    <dgm:pt modelId="{D6ADAF72-CAD6-440E-99D8-A7CE585C487C}" type="pres">
      <dgm:prSet presAssocID="{4814BFBB-42BC-4A73-A45B-60577F3574F6}" presName="linNode" presStyleCnt="0"/>
      <dgm:spPr/>
    </dgm:pt>
    <dgm:pt modelId="{6D05DF27-2F8D-484C-B5E6-98E241B72294}" type="pres">
      <dgm:prSet presAssocID="{4814BFBB-42BC-4A73-A45B-60577F3574F6}" presName="parentText" presStyleLbl="node1" presStyleIdx="4" presStyleCnt="8" custScaleX="197630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0B31D46B-EC4D-451D-BEFA-248C57ABF14B}" type="pres">
      <dgm:prSet presAssocID="{1FB0E259-E75C-4DFB-9074-939D71D2A74A}" presName="sp" presStyleCnt="0"/>
      <dgm:spPr/>
    </dgm:pt>
    <dgm:pt modelId="{2B1F1625-2D9C-45DE-9D5C-69F6A05A352C}" type="pres">
      <dgm:prSet presAssocID="{F8618AE5-FCF7-4B72-B9E9-DEEA808096AB}" presName="linNode" presStyleCnt="0"/>
      <dgm:spPr/>
    </dgm:pt>
    <dgm:pt modelId="{0DAB661F-0EC9-44F3-91E2-BA5AF32C9D7C}" type="pres">
      <dgm:prSet presAssocID="{F8618AE5-FCF7-4B72-B9E9-DEEA808096AB}" presName="parentText" presStyleLbl="node1" presStyleIdx="5" presStyleCnt="8" custScaleX="197630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E040E09-DBD7-4814-9E39-2E548FC1D6CC}" type="pres">
      <dgm:prSet presAssocID="{D887DFE7-80BE-4FD4-9D37-70931971BB29}" presName="sp" presStyleCnt="0"/>
      <dgm:spPr/>
    </dgm:pt>
    <dgm:pt modelId="{C1508D91-7D3E-4F60-82C2-5D93F482DEFE}" type="pres">
      <dgm:prSet presAssocID="{A5B047D2-C680-4189-8933-98911AFEF5F0}" presName="linNode" presStyleCnt="0"/>
      <dgm:spPr/>
    </dgm:pt>
    <dgm:pt modelId="{C683C88F-FC80-42C1-8B97-8FFF77AB9E22}" type="pres">
      <dgm:prSet presAssocID="{A5B047D2-C680-4189-8933-98911AFEF5F0}" presName="parentText" presStyleLbl="node1" presStyleIdx="6" presStyleCnt="8" custScaleX="197630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F7063E2-3242-4292-A17E-65D2DBF465F7}" type="pres">
      <dgm:prSet presAssocID="{8019B25B-A62B-4C77-BC76-DDE1F59318E5}" presName="sp" presStyleCnt="0"/>
      <dgm:spPr/>
    </dgm:pt>
    <dgm:pt modelId="{CA3E875D-8320-43CE-9104-A2B9F1AF03B0}" type="pres">
      <dgm:prSet presAssocID="{C16F68E3-8924-4526-AF22-B5128748312E}" presName="linNode" presStyleCnt="0"/>
      <dgm:spPr/>
    </dgm:pt>
    <dgm:pt modelId="{6E49BC2E-2799-40D1-9643-0CC9439A0C68}" type="pres">
      <dgm:prSet presAssocID="{C16F68E3-8924-4526-AF22-B5128748312E}" presName="parentText" presStyleLbl="node1" presStyleIdx="7" presStyleCnt="8" custScaleX="197630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1D32093F-968D-478D-BC8D-8ADF04F68788}" srcId="{E82957A3-116A-4961-8E50-2114DA35F616}" destId="{4814BFBB-42BC-4A73-A45B-60577F3574F6}" srcOrd="4" destOrd="0" parTransId="{F2C08A34-0F14-408C-BDBD-4ACAB9D064A0}" sibTransId="{1FB0E259-E75C-4DFB-9074-939D71D2A74A}"/>
    <dgm:cxn modelId="{4B8C8C0A-07BB-4456-BC37-4D1749B14223}" type="presOf" srcId="{4C711ABF-9152-4FB4-8044-9AA091111ECE}" destId="{3A8F5365-1C15-425D-8CAE-A160D203DB4B}" srcOrd="0" destOrd="0" presId="urn:microsoft.com/office/officeart/2005/8/layout/vList5"/>
    <dgm:cxn modelId="{4EF79059-7A53-4FD9-8748-6D1DEC416357}" srcId="{E82957A3-116A-4961-8E50-2114DA35F616}" destId="{1646FB66-42C8-4FF5-B662-C17B577DDA3E}" srcOrd="3" destOrd="0" parTransId="{6ADA6003-EE9E-401C-9DAF-10AA8573B2E1}" sibTransId="{5C65288D-ACCF-49BB-8C9A-24B6046F25A1}"/>
    <dgm:cxn modelId="{EFE92594-2494-41D4-B233-436106409A31}" srcId="{E82957A3-116A-4961-8E50-2114DA35F616}" destId="{B02F93D5-A6AB-465F-B91B-41294F43C747}" srcOrd="2" destOrd="0" parTransId="{83A0D8A5-4473-4A5E-8BC3-38E88B4F49C8}" sibTransId="{C6C74B46-6BE4-4865-B4CE-85B810443FCC}"/>
    <dgm:cxn modelId="{2444691E-E6B0-4943-8A60-FE9277CE9710}" srcId="{E82957A3-116A-4961-8E50-2114DA35F616}" destId="{A5B047D2-C680-4189-8933-98911AFEF5F0}" srcOrd="6" destOrd="0" parTransId="{C8B6C7CC-1E55-49E1-94B9-F52AE5705389}" sibTransId="{8019B25B-A62B-4C77-BC76-DDE1F59318E5}"/>
    <dgm:cxn modelId="{98B7BFA9-1840-4087-8B8C-5B1DD46493EF}" srcId="{E82957A3-116A-4961-8E50-2114DA35F616}" destId="{C16F68E3-8924-4526-AF22-B5128748312E}" srcOrd="7" destOrd="0" parTransId="{51C1E023-02A0-45A9-AFD4-CCE24AE75EFA}" sibTransId="{27BF55AE-377C-41D4-8557-9C015C923A00}"/>
    <dgm:cxn modelId="{6F65FE75-6A3C-47E8-85C3-D15556EB6741}" type="presOf" srcId="{E82957A3-116A-4961-8E50-2114DA35F616}" destId="{D9FC300E-1629-4104-B494-DB40F32C7F6F}" srcOrd="0" destOrd="0" presId="urn:microsoft.com/office/officeart/2005/8/layout/vList5"/>
    <dgm:cxn modelId="{D6B05B14-C096-4995-8D84-FEC00BC7866B}" type="presOf" srcId="{C16F68E3-8924-4526-AF22-B5128748312E}" destId="{6E49BC2E-2799-40D1-9643-0CC9439A0C68}" srcOrd="0" destOrd="0" presId="urn:microsoft.com/office/officeart/2005/8/layout/vList5"/>
    <dgm:cxn modelId="{49940217-FED8-42EA-BF59-B4C2548A5894}" type="presOf" srcId="{F8618AE5-FCF7-4B72-B9E9-DEEA808096AB}" destId="{0DAB661F-0EC9-44F3-91E2-BA5AF32C9D7C}" srcOrd="0" destOrd="0" presId="urn:microsoft.com/office/officeart/2005/8/layout/vList5"/>
    <dgm:cxn modelId="{06404B21-B88B-48EC-A11A-24C330C1C342}" srcId="{E82957A3-116A-4961-8E50-2114DA35F616}" destId="{BC49E8C0-E0AB-454A-9B6F-A05ABCDEC062}" srcOrd="1" destOrd="0" parTransId="{CB89F8ED-346C-45AA-8645-1C0AC83C3F0B}" sibTransId="{1F1D1751-AD3B-4B9B-B0A4-667541624FBA}"/>
    <dgm:cxn modelId="{5A503B7D-57C5-4D35-A39C-D1790969FB9A}" srcId="{E82957A3-116A-4961-8E50-2114DA35F616}" destId="{F8618AE5-FCF7-4B72-B9E9-DEEA808096AB}" srcOrd="5" destOrd="0" parTransId="{29171813-431A-4E03-8364-BA876356B71E}" sibTransId="{D887DFE7-80BE-4FD4-9D37-70931971BB29}"/>
    <dgm:cxn modelId="{71228E2B-9C4E-442F-AAD5-976F528C7158}" type="presOf" srcId="{BC49E8C0-E0AB-454A-9B6F-A05ABCDEC062}" destId="{F7090AE5-4D40-4BBF-ACCC-F7D27B2F6DC9}" srcOrd="0" destOrd="0" presId="urn:microsoft.com/office/officeart/2005/8/layout/vList5"/>
    <dgm:cxn modelId="{27E75207-98DF-4B99-92E7-3B0E66A74C71}" type="presOf" srcId="{4814BFBB-42BC-4A73-A45B-60577F3574F6}" destId="{6D05DF27-2F8D-484C-B5E6-98E241B72294}" srcOrd="0" destOrd="0" presId="urn:microsoft.com/office/officeart/2005/8/layout/vList5"/>
    <dgm:cxn modelId="{2D3291A3-8290-4C76-A292-124FB3F6E55A}" type="presOf" srcId="{1646FB66-42C8-4FF5-B662-C17B577DDA3E}" destId="{3CAFB04C-EF5D-4D13-9E7E-255C6290A177}" srcOrd="0" destOrd="0" presId="urn:microsoft.com/office/officeart/2005/8/layout/vList5"/>
    <dgm:cxn modelId="{4E168E58-4AEF-4107-B747-1D14C48FFBEB}" srcId="{E82957A3-116A-4961-8E50-2114DA35F616}" destId="{4C711ABF-9152-4FB4-8044-9AA091111ECE}" srcOrd="0" destOrd="0" parTransId="{754F510A-1E44-446B-878B-B96D8618DB2D}" sibTransId="{EA0411EF-D1D1-4262-9F6A-17415428FFA4}"/>
    <dgm:cxn modelId="{E6C149E6-F9E0-437E-AD7C-E7A2E3C4A091}" type="presOf" srcId="{A5B047D2-C680-4189-8933-98911AFEF5F0}" destId="{C683C88F-FC80-42C1-8B97-8FFF77AB9E22}" srcOrd="0" destOrd="0" presId="urn:microsoft.com/office/officeart/2005/8/layout/vList5"/>
    <dgm:cxn modelId="{F33CFC37-0E28-4461-9F2A-44034BDE3BDF}" type="presOf" srcId="{B02F93D5-A6AB-465F-B91B-41294F43C747}" destId="{F1FAF0C6-32E3-4873-9FAB-6190BF79B955}" srcOrd="0" destOrd="0" presId="urn:microsoft.com/office/officeart/2005/8/layout/vList5"/>
    <dgm:cxn modelId="{F2A64E6C-E3AF-4D70-AE78-8D2E5B89B5BD}" type="presParOf" srcId="{D9FC300E-1629-4104-B494-DB40F32C7F6F}" destId="{AFC6F6DC-61D2-40EB-AEE6-4F341F61549E}" srcOrd="0" destOrd="0" presId="urn:microsoft.com/office/officeart/2005/8/layout/vList5"/>
    <dgm:cxn modelId="{A4C83851-D144-4D99-85C1-F941FDF52E6E}" type="presParOf" srcId="{AFC6F6DC-61D2-40EB-AEE6-4F341F61549E}" destId="{3A8F5365-1C15-425D-8CAE-A160D203DB4B}" srcOrd="0" destOrd="0" presId="urn:microsoft.com/office/officeart/2005/8/layout/vList5"/>
    <dgm:cxn modelId="{20771D1C-B324-4A3F-8FA6-3A0D83C65702}" type="presParOf" srcId="{D9FC300E-1629-4104-B494-DB40F32C7F6F}" destId="{28147C67-CE97-48F6-9246-7795EB5D3AA2}" srcOrd="1" destOrd="0" presId="urn:microsoft.com/office/officeart/2005/8/layout/vList5"/>
    <dgm:cxn modelId="{2C61EB12-48FB-4F09-AB04-14DEFD21BA78}" type="presParOf" srcId="{D9FC300E-1629-4104-B494-DB40F32C7F6F}" destId="{A454ED17-6C8B-4CE3-BFC2-49A81EF5E997}" srcOrd="2" destOrd="0" presId="urn:microsoft.com/office/officeart/2005/8/layout/vList5"/>
    <dgm:cxn modelId="{BBD284E4-B0ED-490D-BFEA-8E4014D71254}" type="presParOf" srcId="{A454ED17-6C8B-4CE3-BFC2-49A81EF5E997}" destId="{F7090AE5-4D40-4BBF-ACCC-F7D27B2F6DC9}" srcOrd="0" destOrd="0" presId="urn:microsoft.com/office/officeart/2005/8/layout/vList5"/>
    <dgm:cxn modelId="{9A52245A-C7E9-4F13-8090-0119566A6568}" type="presParOf" srcId="{D9FC300E-1629-4104-B494-DB40F32C7F6F}" destId="{3928D9BC-06FF-4059-B732-21B527572F66}" srcOrd="3" destOrd="0" presId="urn:microsoft.com/office/officeart/2005/8/layout/vList5"/>
    <dgm:cxn modelId="{3ABE46A7-2FF9-45BE-AC6F-F185711F6C67}" type="presParOf" srcId="{D9FC300E-1629-4104-B494-DB40F32C7F6F}" destId="{2FA4BF2E-F5F0-44C9-A006-8C5E520237C7}" srcOrd="4" destOrd="0" presId="urn:microsoft.com/office/officeart/2005/8/layout/vList5"/>
    <dgm:cxn modelId="{333EA701-2D15-417E-8DF9-02D79B3295A3}" type="presParOf" srcId="{2FA4BF2E-F5F0-44C9-A006-8C5E520237C7}" destId="{F1FAF0C6-32E3-4873-9FAB-6190BF79B955}" srcOrd="0" destOrd="0" presId="urn:microsoft.com/office/officeart/2005/8/layout/vList5"/>
    <dgm:cxn modelId="{CC527870-DD8C-4E02-A268-C7779CE67E32}" type="presParOf" srcId="{D9FC300E-1629-4104-B494-DB40F32C7F6F}" destId="{4C617940-7635-4073-B044-61358EF72D5A}" srcOrd="5" destOrd="0" presId="urn:microsoft.com/office/officeart/2005/8/layout/vList5"/>
    <dgm:cxn modelId="{0223EEAE-D0C1-468F-8952-926194AC23B8}" type="presParOf" srcId="{D9FC300E-1629-4104-B494-DB40F32C7F6F}" destId="{0A8AEDF6-449D-4971-BFF7-5462405ED29B}" srcOrd="6" destOrd="0" presId="urn:microsoft.com/office/officeart/2005/8/layout/vList5"/>
    <dgm:cxn modelId="{AB84CB17-4197-4424-9C63-318ABCB2F468}" type="presParOf" srcId="{0A8AEDF6-449D-4971-BFF7-5462405ED29B}" destId="{3CAFB04C-EF5D-4D13-9E7E-255C6290A177}" srcOrd="0" destOrd="0" presId="urn:microsoft.com/office/officeart/2005/8/layout/vList5"/>
    <dgm:cxn modelId="{3A0FE1F6-F002-4C6F-8AED-512A30119E1B}" type="presParOf" srcId="{D9FC300E-1629-4104-B494-DB40F32C7F6F}" destId="{693B3164-6947-4A27-8137-B50180065A2D}" srcOrd="7" destOrd="0" presId="urn:microsoft.com/office/officeart/2005/8/layout/vList5"/>
    <dgm:cxn modelId="{D554C3CA-2DC6-4013-B0E2-447AFFF2E3D3}" type="presParOf" srcId="{D9FC300E-1629-4104-B494-DB40F32C7F6F}" destId="{D6ADAF72-CAD6-440E-99D8-A7CE585C487C}" srcOrd="8" destOrd="0" presId="urn:microsoft.com/office/officeart/2005/8/layout/vList5"/>
    <dgm:cxn modelId="{FFA24EBB-A0DA-4053-BD39-3D15894AA828}" type="presParOf" srcId="{D6ADAF72-CAD6-440E-99D8-A7CE585C487C}" destId="{6D05DF27-2F8D-484C-B5E6-98E241B72294}" srcOrd="0" destOrd="0" presId="urn:microsoft.com/office/officeart/2005/8/layout/vList5"/>
    <dgm:cxn modelId="{24595F4F-6D46-4B18-9002-B1F4824911F9}" type="presParOf" srcId="{D9FC300E-1629-4104-B494-DB40F32C7F6F}" destId="{0B31D46B-EC4D-451D-BEFA-248C57ABF14B}" srcOrd="9" destOrd="0" presId="urn:microsoft.com/office/officeart/2005/8/layout/vList5"/>
    <dgm:cxn modelId="{A524B496-F819-4A10-A640-47705E82848E}" type="presParOf" srcId="{D9FC300E-1629-4104-B494-DB40F32C7F6F}" destId="{2B1F1625-2D9C-45DE-9D5C-69F6A05A352C}" srcOrd="10" destOrd="0" presId="urn:microsoft.com/office/officeart/2005/8/layout/vList5"/>
    <dgm:cxn modelId="{93A449D9-92DD-4B25-8B6A-B9FB06E7CABE}" type="presParOf" srcId="{2B1F1625-2D9C-45DE-9D5C-69F6A05A352C}" destId="{0DAB661F-0EC9-44F3-91E2-BA5AF32C9D7C}" srcOrd="0" destOrd="0" presId="urn:microsoft.com/office/officeart/2005/8/layout/vList5"/>
    <dgm:cxn modelId="{183E50E6-12D8-414F-BF83-C63B39D79242}" type="presParOf" srcId="{D9FC300E-1629-4104-B494-DB40F32C7F6F}" destId="{9E040E09-DBD7-4814-9E39-2E548FC1D6CC}" srcOrd="11" destOrd="0" presId="urn:microsoft.com/office/officeart/2005/8/layout/vList5"/>
    <dgm:cxn modelId="{3A543A2F-AC79-4EB0-9A2A-0E687175D195}" type="presParOf" srcId="{D9FC300E-1629-4104-B494-DB40F32C7F6F}" destId="{C1508D91-7D3E-4F60-82C2-5D93F482DEFE}" srcOrd="12" destOrd="0" presId="urn:microsoft.com/office/officeart/2005/8/layout/vList5"/>
    <dgm:cxn modelId="{9FF7E94F-397E-4824-AC80-E296D9D67E87}" type="presParOf" srcId="{C1508D91-7D3E-4F60-82C2-5D93F482DEFE}" destId="{C683C88F-FC80-42C1-8B97-8FFF77AB9E22}" srcOrd="0" destOrd="0" presId="urn:microsoft.com/office/officeart/2005/8/layout/vList5"/>
    <dgm:cxn modelId="{552169F3-EE15-4677-9A89-A1395821BB1C}" type="presParOf" srcId="{D9FC300E-1629-4104-B494-DB40F32C7F6F}" destId="{9F7063E2-3242-4292-A17E-65D2DBF465F7}" srcOrd="13" destOrd="0" presId="urn:microsoft.com/office/officeart/2005/8/layout/vList5"/>
    <dgm:cxn modelId="{8977BDAE-41E1-49B8-97A4-186C130256C7}" type="presParOf" srcId="{D9FC300E-1629-4104-B494-DB40F32C7F6F}" destId="{CA3E875D-8320-43CE-9104-A2B9F1AF03B0}" srcOrd="14" destOrd="0" presId="urn:microsoft.com/office/officeart/2005/8/layout/vList5"/>
    <dgm:cxn modelId="{A5DA4CC7-46DF-41CB-809B-71EC90A5E418}" type="presParOf" srcId="{CA3E875D-8320-43CE-9104-A2B9F1AF03B0}" destId="{6E49BC2E-2799-40D1-9643-0CC9439A0C68}" srcOrd="0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409FF40-F2B1-4227-9A91-EEDE00BAE47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D08BBF38-FD74-4855-A1B1-3FE37B409785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lang="es-MX" smtClean="0"/>
            <a:t>Plan de Seguridad Social en Salud</a:t>
          </a:r>
          <a:endParaRPr lang="es-CL"/>
        </a:p>
      </dgm:t>
    </dgm:pt>
    <dgm:pt modelId="{CCB7CCEA-CF4C-433B-B0B4-0377243A50C3}" type="parTrans" cxnId="{DC2DD866-8A94-4006-BD7F-5BDCE13CCEA0}">
      <dgm:prSet/>
      <dgm:spPr/>
      <dgm:t>
        <a:bodyPr/>
        <a:lstStyle/>
        <a:p>
          <a:endParaRPr lang="es-CL"/>
        </a:p>
      </dgm:t>
    </dgm:pt>
    <dgm:pt modelId="{22F1FF2B-C219-4A7B-A7FD-D8C2D6E8EA75}" type="sibTrans" cxnId="{DC2DD866-8A94-4006-BD7F-5BDCE13CCEA0}">
      <dgm:prSet/>
      <dgm:spPr/>
      <dgm:t>
        <a:bodyPr/>
        <a:lstStyle/>
        <a:p>
          <a:endParaRPr lang="es-CL"/>
        </a:p>
      </dgm:t>
    </dgm:pt>
    <dgm:pt modelId="{93ECC4DB-44C6-40D7-98A3-3C0DC0D49FDF}">
      <dgm:prSet/>
      <dgm:spPr/>
      <dgm:t>
        <a:bodyPr/>
        <a:lstStyle/>
        <a:p>
          <a:pPr rtl="0"/>
          <a:r>
            <a:rPr lang="es-MX" smtClean="0"/>
            <a:t>Tarifas PSS:  Cotización de Salud + prima comunitaria Pc</a:t>
          </a:r>
          <a:endParaRPr lang="es-CL"/>
        </a:p>
      </dgm:t>
    </dgm:pt>
    <dgm:pt modelId="{6B415375-0E2D-47F0-86C5-54E0A515728A}" type="parTrans" cxnId="{B3128960-55BA-4B0A-94C2-4ECA09BDB366}">
      <dgm:prSet/>
      <dgm:spPr/>
      <dgm:t>
        <a:bodyPr/>
        <a:lstStyle/>
        <a:p>
          <a:endParaRPr lang="es-CL"/>
        </a:p>
      </dgm:t>
    </dgm:pt>
    <dgm:pt modelId="{860684A7-296A-44CE-8242-B4C4B055E193}" type="sibTrans" cxnId="{B3128960-55BA-4B0A-94C2-4ECA09BDB366}">
      <dgm:prSet/>
      <dgm:spPr/>
      <dgm:t>
        <a:bodyPr/>
        <a:lstStyle/>
        <a:p>
          <a:endParaRPr lang="es-CL"/>
        </a:p>
      </dgm:t>
    </dgm:pt>
    <dgm:pt modelId="{C5893FDB-3E66-402C-A701-3F689823475A}">
      <dgm:prSet/>
      <dgm:spPr/>
      <dgm:t>
        <a:bodyPr/>
        <a:lstStyle/>
        <a:p>
          <a:pPr rtl="0"/>
          <a:r>
            <a:rPr lang="es-MX" smtClean="0"/>
            <a:t>No hay discriminación por sexo ni edad, ni enfermedad. Precio mínimo por beneficiario.</a:t>
          </a:r>
          <a:endParaRPr lang="es-CL"/>
        </a:p>
      </dgm:t>
    </dgm:pt>
    <dgm:pt modelId="{039BAF7F-9589-40C0-B8FC-D0D9A3988E13}" type="parTrans" cxnId="{F85EDFB8-6D08-42BB-8CD3-F5CCBA8F853D}">
      <dgm:prSet/>
      <dgm:spPr/>
      <dgm:t>
        <a:bodyPr/>
        <a:lstStyle/>
        <a:p>
          <a:endParaRPr lang="es-CL"/>
        </a:p>
      </dgm:t>
    </dgm:pt>
    <dgm:pt modelId="{AB486835-ACA3-4DBA-967A-3F0AD3F23E38}" type="sibTrans" cxnId="{F85EDFB8-6D08-42BB-8CD3-F5CCBA8F853D}">
      <dgm:prSet/>
      <dgm:spPr/>
      <dgm:t>
        <a:bodyPr/>
        <a:lstStyle/>
        <a:p>
          <a:endParaRPr lang="es-CL"/>
        </a:p>
      </dgm:t>
    </dgm:pt>
    <dgm:pt modelId="{17BBB00E-E6D9-45E5-9AD4-C140C3EA390C}">
      <dgm:prSet/>
      <dgm:spPr/>
      <dgm:t>
        <a:bodyPr/>
        <a:lstStyle/>
        <a:p>
          <a:pPr rtl="0"/>
          <a:r>
            <a:rPr lang="es-MX" smtClean="0"/>
            <a:t>Ajustes de tarifas Pc reguladas por ley</a:t>
          </a:r>
          <a:endParaRPr lang="es-CL"/>
        </a:p>
      </dgm:t>
    </dgm:pt>
    <dgm:pt modelId="{145FF657-904C-419E-AB1F-4092B89BB4AD}" type="parTrans" cxnId="{FC49F48D-34BE-4CF8-8093-F0E7CF22F67F}">
      <dgm:prSet/>
      <dgm:spPr/>
      <dgm:t>
        <a:bodyPr/>
        <a:lstStyle/>
        <a:p>
          <a:endParaRPr lang="es-CL"/>
        </a:p>
      </dgm:t>
    </dgm:pt>
    <dgm:pt modelId="{6C43F9D8-3458-4AA9-874C-E7289F84574A}" type="sibTrans" cxnId="{FC49F48D-34BE-4CF8-8093-F0E7CF22F67F}">
      <dgm:prSet/>
      <dgm:spPr/>
      <dgm:t>
        <a:bodyPr/>
        <a:lstStyle/>
        <a:p>
          <a:endParaRPr lang="es-CL"/>
        </a:p>
      </dgm:t>
    </dgm:pt>
    <dgm:pt modelId="{71BA93E0-D051-4392-BA7A-1BE9E44DEE1C}">
      <dgm:prSet/>
      <dgm:spPr/>
      <dgm:t>
        <a:bodyPr/>
        <a:lstStyle/>
        <a:p>
          <a:pPr rtl="0"/>
          <a:r>
            <a:rPr lang="es-MX" smtClean="0"/>
            <a:t>Opera en red </a:t>
          </a:r>
          <a:endParaRPr lang="es-CL"/>
        </a:p>
      </dgm:t>
    </dgm:pt>
    <dgm:pt modelId="{5C1F172F-A8B7-456F-BFAB-55F279F5C672}" type="parTrans" cxnId="{C2D18EC0-9F62-481D-BAD6-11FAEEF98057}">
      <dgm:prSet/>
      <dgm:spPr/>
      <dgm:t>
        <a:bodyPr/>
        <a:lstStyle/>
        <a:p>
          <a:endParaRPr lang="es-CL"/>
        </a:p>
      </dgm:t>
    </dgm:pt>
    <dgm:pt modelId="{AB6D940C-94A9-49BA-A4F9-FF8185164379}" type="sibTrans" cxnId="{C2D18EC0-9F62-481D-BAD6-11FAEEF98057}">
      <dgm:prSet/>
      <dgm:spPr/>
      <dgm:t>
        <a:bodyPr/>
        <a:lstStyle/>
        <a:p>
          <a:endParaRPr lang="es-CL"/>
        </a:p>
      </dgm:t>
    </dgm:pt>
    <dgm:pt modelId="{E1CA50E3-B8F0-4957-B507-3F23B2DD3FE2}">
      <dgm:prSet/>
      <dgm:spPr/>
      <dgm:t>
        <a:bodyPr/>
        <a:lstStyle/>
        <a:p>
          <a:pPr rtl="0"/>
          <a:r>
            <a:rPr lang="es-MX" smtClean="0"/>
            <a:t>Movilidad interisapre. Existirá un Fondo Interisapre que recibe cotización para Salud y la devuelve ajustado por riesgo a cada Isapre. </a:t>
          </a:r>
          <a:endParaRPr lang="es-CL"/>
        </a:p>
      </dgm:t>
    </dgm:pt>
    <dgm:pt modelId="{0B9E6CAB-FE73-400E-BADD-213607A4FB49}" type="parTrans" cxnId="{89FA7B6A-90A2-44DA-989F-813F461CA2D0}">
      <dgm:prSet/>
      <dgm:spPr/>
      <dgm:t>
        <a:bodyPr/>
        <a:lstStyle/>
        <a:p>
          <a:endParaRPr lang="es-CL"/>
        </a:p>
      </dgm:t>
    </dgm:pt>
    <dgm:pt modelId="{F3E80899-C738-4B64-8CD1-CEF1A94580CE}" type="sibTrans" cxnId="{89FA7B6A-90A2-44DA-989F-813F461CA2D0}">
      <dgm:prSet/>
      <dgm:spPr/>
      <dgm:t>
        <a:bodyPr/>
        <a:lstStyle/>
        <a:p>
          <a:endParaRPr lang="es-CL"/>
        </a:p>
      </dgm:t>
    </dgm:pt>
    <dgm:pt modelId="{53706D29-CD05-4EE5-81CF-8B31AB9FE04B}">
      <dgm:prSet/>
      <dgm:spPr/>
      <dgm:t>
        <a:bodyPr/>
        <a:lstStyle/>
        <a:p>
          <a:pPr rtl="0"/>
          <a:r>
            <a:rPr lang="es-MX" smtClean="0"/>
            <a:t>Fondo de medicamentos de Alto Costo que cada Isapre y Fonasa financia con una cápita </a:t>
          </a:r>
          <a:endParaRPr lang="es-CL"/>
        </a:p>
      </dgm:t>
    </dgm:pt>
    <dgm:pt modelId="{C4DFCF84-537F-4584-B7E4-94CB64C87DC4}" type="parTrans" cxnId="{A4AEFED6-7D40-4F20-A7EE-431CDA3BB670}">
      <dgm:prSet/>
      <dgm:spPr/>
      <dgm:t>
        <a:bodyPr/>
        <a:lstStyle/>
        <a:p>
          <a:endParaRPr lang="es-CL"/>
        </a:p>
      </dgm:t>
    </dgm:pt>
    <dgm:pt modelId="{0EF406EA-F25C-4336-9361-C0B07D63EE7A}" type="sibTrans" cxnId="{A4AEFED6-7D40-4F20-A7EE-431CDA3BB670}">
      <dgm:prSet/>
      <dgm:spPr/>
      <dgm:t>
        <a:bodyPr/>
        <a:lstStyle/>
        <a:p>
          <a:endParaRPr lang="es-CL"/>
        </a:p>
      </dgm:t>
    </dgm:pt>
    <dgm:pt modelId="{203319CF-9844-4C74-A0CC-8F3B95798134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lang="es-MX" smtClean="0"/>
            <a:t>Planes complementarios: PSS en diferentes redes</a:t>
          </a:r>
          <a:endParaRPr lang="es-CL"/>
        </a:p>
      </dgm:t>
    </dgm:pt>
    <dgm:pt modelId="{F79CEA79-6F34-4AB2-BE16-44D5BCAFCFF4}" type="parTrans" cxnId="{3EB40327-3EB3-4CFD-AF18-ED030E073F6B}">
      <dgm:prSet/>
      <dgm:spPr/>
      <dgm:t>
        <a:bodyPr/>
        <a:lstStyle/>
        <a:p>
          <a:endParaRPr lang="es-CL"/>
        </a:p>
      </dgm:t>
    </dgm:pt>
    <dgm:pt modelId="{BB62D4CD-8AC9-49BE-AF45-263FDD10E1DC}" type="sibTrans" cxnId="{3EB40327-3EB3-4CFD-AF18-ED030E073F6B}">
      <dgm:prSet/>
      <dgm:spPr/>
      <dgm:t>
        <a:bodyPr/>
        <a:lstStyle/>
        <a:p>
          <a:endParaRPr lang="es-CL"/>
        </a:p>
      </dgm:t>
    </dgm:pt>
    <dgm:pt modelId="{974ECB8D-A2A0-4A45-B97F-490F655BC9F2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lang="es-MX" dirty="0" smtClean="0"/>
            <a:t>SIL en una institución independiente,  que recibe la cotización SIL, pero debe financiar y controlar las SIL.</a:t>
          </a:r>
          <a:endParaRPr lang="es-CL" dirty="0"/>
        </a:p>
      </dgm:t>
    </dgm:pt>
    <dgm:pt modelId="{D71A478E-A75E-423D-8BEB-431D0866F02D}" type="parTrans" cxnId="{191E2133-D7D8-48B9-B69C-4D39493BA193}">
      <dgm:prSet/>
      <dgm:spPr/>
      <dgm:t>
        <a:bodyPr/>
        <a:lstStyle/>
        <a:p>
          <a:endParaRPr lang="es-CL"/>
        </a:p>
      </dgm:t>
    </dgm:pt>
    <dgm:pt modelId="{AAB4B894-1D22-476D-A142-761F1CD2C63D}" type="sibTrans" cxnId="{191E2133-D7D8-48B9-B69C-4D39493BA193}">
      <dgm:prSet/>
      <dgm:spPr/>
      <dgm:t>
        <a:bodyPr/>
        <a:lstStyle/>
        <a:p>
          <a:endParaRPr lang="es-CL"/>
        </a:p>
      </dgm:t>
    </dgm:pt>
    <dgm:pt modelId="{A624637E-ACC1-45B5-8D19-AD659D1247EC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lang="es-MX" smtClean="0"/>
            <a:t>Institución nueva para evaluar nuevas tecnologías ETESA.</a:t>
          </a:r>
          <a:endParaRPr lang="es-CL"/>
        </a:p>
      </dgm:t>
    </dgm:pt>
    <dgm:pt modelId="{0AD1680C-D97A-4E84-8207-46DAF6526024}" type="parTrans" cxnId="{7F0E9392-BEBA-41D6-8F0E-A4E2470D5632}">
      <dgm:prSet/>
      <dgm:spPr/>
      <dgm:t>
        <a:bodyPr/>
        <a:lstStyle/>
        <a:p>
          <a:endParaRPr lang="es-CL"/>
        </a:p>
      </dgm:t>
    </dgm:pt>
    <dgm:pt modelId="{1F5187A5-9512-48E0-B738-BB42395ED686}" type="sibTrans" cxnId="{7F0E9392-BEBA-41D6-8F0E-A4E2470D5632}">
      <dgm:prSet/>
      <dgm:spPr/>
      <dgm:t>
        <a:bodyPr/>
        <a:lstStyle/>
        <a:p>
          <a:endParaRPr lang="es-CL"/>
        </a:p>
      </dgm:t>
    </dgm:pt>
    <dgm:pt modelId="{FE3E031A-AAB8-4AD3-BC28-16013B1B9C74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lang="es-MX" smtClean="0"/>
            <a:t>Planes de Beneficios  Suplementarios</a:t>
          </a:r>
          <a:endParaRPr lang="es-CL"/>
        </a:p>
      </dgm:t>
    </dgm:pt>
    <dgm:pt modelId="{BB5CE7ED-2B8B-4EDA-9103-25E6E77E48D7}" type="parTrans" cxnId="{A063244A-939E-4525-9F39-67E72F4CD77B}">
      <dgm:prSet/>
      <dgm:spPr/>
      <dgm:t>
        <a:bodyPr/>
        <a:lstStyle/>
        <a:p>
          <a:endParaRPr lang="es-CL"/>
        </a:p>
      </dgm:t>
    </dgm:pt>
    <dgm:pt modelId="{876A0BA0-4666-422A-9F67-97F25E7D8E89}" type="sibTrans" cxnId="{A063244A-939E-4525-9F39-67E72F4CD77B}">
      <dgm:prSet/>
      <dgm:spPr/>
      <dgm:t>
        <a:bodyPr/>
        <a:lstStyle/>
        <a:p>
          <a:endParaRPr lang="es-CL"/>
        </a:p>
      </dgm:t>
    </dgm:pt>
    <dgm:pt modelId="{F40507AA-766D-42D5-9A1F-7B71BF2216D6}" type="pres">
      <dgm:prSet presAssocID="{B409FF40-F2B1-4227-9A91-EEDE00BAE47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AB3B7F5C-3C72-4D40-889E-4F157C11AB71}" type="pres">
      <dgm:prSet presAssocID="{D08BBF38-FD74-4855-A1B1-3FE37B409785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4D924CE-C06B-4917-AFF9-64B7C4EA5A0D}" type="pres">
      <dgm:prSet presAssocID="{D08BBF38-FD74-4855-A1B1-3FE37B409785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C775A37-4BA5-44AE-BC8C-952F6F04DF02}" type="pres">
      <dgm:prSet presAssocID="{203319CF-9844-4C74-A0CC-8F3B95798134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9E4A7F8-CB11-4C46-AE08-2F32E3879E53}" type="pres">
      <dgm:prSet presAssocID="{BB62D4CD-8AC9-49BE-AF45-263FDD10E1DC}" presName="spacer" presStyleCnt="0"/>
      <dgm:spPr/>
    </dgm:pt>
    <dgm:pt modelId="{1A1F21A8-6383-4DE1-8EE7-2B83875F1653}" type="pres">
      <dgm:prSet presAssocID="{974ECB8D-A2A0-4A45-B97F-490F655BC9F2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06D1BBE7-8164-40EE-968E-4BB338BA2D53}" type="pres">
      <dgm:prSet presAssocID="{AAB4B894-1D22-476D-A142-761F1CD2C63D}" presName="spacer" presStyleCnt="0"/>
      <dgm:spPr/>
    </dgm:pt>
    <dgm:pt modelId="{451BA3C8-3620-4DF4-B71B-53FABBDA102D}" type="pres">
      <dgm:prSet presAssocID="{A624637E-ACC1-45B5-8D19-AD659D1247EC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E897BD6-17F8-445C-A8E9-55DF87082834}" type="pres">
      <dgm:prSet presAssocID="{1F5187A5-9512-48E0-B738-BB42395ED686}" presName="spacer" presStyleCnt="0"/>
      <dgm:spPr/>
    </dgm:pt>
    <dgm:pt modelId="{B3880753-B0BA-4585-9B09-4267366D44E0}" type="pres">
      <dgm:prSet presAssocID="{FE3E031A-AAB8-4AD3-BC28-16013B1B9C74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2AA262E8-B404-4FC2-AFAC-BE211B9F0288}" type="presOf" srcId="{D08BBF38-FD74-4855-A1B1-3FE37B409785}" destId="{AB3B7F5C-3C72-4D40-889E-4F157C11AB71}" srcOrd="0" destOrd="0" presId="urn:microsoft.com/office/officeart/2005/8/layout/vList2"/>
    <dgm:cxn modelId="{7F0E9392-BEBA-41D6-8F0E-A4E2470D5632}" srcId="{B409FF40-F2B1-4227-9A91-EEDE00BAE472}" destId="{A624637E-ACC1-45B5-8D19-AD659D1247EC}" srcOrd="3" destOrd="0" parTransId="{0AD1680C-D97A-4E84-8207-46DAF6526024}" sibTransId="{1F5187A5-9512-48E0-B738-BB42395ED686}"/>
    <dgm:cxn modelId="{9040BEE1-0469-47F6-AA2A-225956CC1210}" type="presOf" srcId="{E1CA50E3-B8F0-4957-B507-3F23B2DD3FE2}" destId="{B4D924CE-C06B-4917-AFF9-64B7C4EA5A0D}" srcOrd="0" destOrd="4" presId="urn:microsoft.com/office/officeart/2005/8/layout/vList2"/>
    <dgm:cxn modelId="{17186BBB-3C2A-4D27-AEFD-1C55756C15F2}" type="presOf" srcId="{FE3E031A-AAB8-4AD3-BC28-16013B1B9C74}" destId="{B3880753-B0BA-4585-9B09-4267366D44E0}" srcOrd="0" destOrd="0" presId="urn:microsoft.com/office/officeart/2005/8/layout/vList2"/>
    <dgm:cxn modelId="{191E2133-D7D8-48B9-B69C-4D39493BA193}" srcId="{B409FF40-F2B1-4227-9A91-EEDE00BAE472}" destId="{974ECB8D-A2A0-4A45-B97F-490F655BC9F2}" srcOrd="2" destOrd="0" parTransId="{D71A478E-A75E-423D-8BEB-431D0866F02D}" sibTransId="{AAB4B894-1D22-476D-A142-761F1CD2C63D}"/>
    <dgm:cxn modelId="{D5F2F226-277F-4EDD-B9AB-AF4B086035E5}" type="presOf" srcId="{A624637E-ACC1-45B5-8D19-AD659D1247EC}" destId="{451BA3C8-3620-4DF4-B71B-53FABBDA102D}" srcOrd="0" destOrd="0" presId="urn:microsoft.com/office/officeart/2005/8/layout/vList2"/>
    <dgm:cxn modelId="{FC49F48D-34BE-4CF8-8093-F0E7CF22F67F}" srcId="{D08BBF38-FD74-4855-A1B1-3FE37B409785}" destId="{17BBB00E-E6D9-45E5-9AD4-C140C3EA390C}" srcOrd="2" destOrd="0" parTransId="{145FF657-904C-419E-AB1F-4092B89BB4AD}" sibTransId="{6C43F9D8-3458-4AA9-874C-E7289F84574A}"/>
    <dgm:cxn modelId="{28976974-92CC-4D77-A5FD-F0E843F28A83}" type="presOf" srcId="{93ECC4DB-44C6-40D7-98A3-3C0DC0D49FDF}" destId="{B4D924CE-C06B-4917-AFF9-64B7C4EA5A0D}" srcOrd="0" destOrd="0" presId="urn:microsoft.com/office/officeart/2005/8/layout/vList2"/>
    <dgm:cxn modelId="{5DF63276-FA21-4641-83B8-15605B72B855}" type="presOf" srcId="{C5893FDB-3E66-402C-A701-3F689823475A}" destId="{B4D924CE-C06B-4917-AFF9-64B7C4EA5A0D}" srcOrd="0" destOrd="1" presId="urn:microsoft.com/office/officeart/2005/8/layout/vList2"/>
    <dgm:cxn modelId="{A063244A-939E-4525-9F39-67E72F4CD77B}" srcId="{B409FF40-F2B1-4227-9A91-EEDE00BAE472}" destId="{FE3E031A-AAB8-4AD3-BC28-16013B1B9C74}" srcOrd="4" destOrd="0" parTransId="{BB5CE7ED-2B8B-4EDA-9103-25E6E77E48D7}" sibTransId="{876A0BA0-4666-422A-9F67-97F25E7D8E89}"/>
    <dgm:cxn modelId="{B3128960-55BA-4B0A-94C2-4ECA09BDB366}" srcId="{D08BBF38-FD74-4855-A1B1-3FE37B409785}" destId="{93ECC4DB-44C6-40D7-98A3-3C0DC0D49FDF}" srcOrd="0" destOrd="0" parTransId="{6B415375-0E2D-47F0-86C5-54E0A515728A}" sibTransId="{860684A7-296A-44CE-8242-B4C4B055E193}"/>
    <dgm:cxn modelId="{4EF9A6D9-6665-4477-9410-8785088974C5}" type="presOf" srcId="{53706D29-CD05-4EE5-81CF-8B31AB9FE04B}" destId="{B4D924CE-C06B-4917-AFF9-64B7C4EA5A0D}" srcOrd="0" destOrd="5" presId="urn:microsoft.com/office/officeart/2005/8/layout/vList2"/>
    <dgm:cxn modelId="{D5E4878B-7C30-4608-8065-7A16203D6FEA}" type="presOf" srcId="{B409FF40-F2B1-4227-9A91-EEDE00BAE472}" destId="{F40507AA-766D-42D5-9A1F-7B71BF2216D6}" srcOrd="0" destOrd="0" presId="urn:microsoft.com/office/officeart/2005/8/layout/vList2"/>
    <dgm:cxn modelId="{10EFFCC9-8EC6-426F-9F2F-D6D1AE7ED625}" type="presOf" srcId="{203319CF-9844-4C74-A0CC-8F3B95798134}" destId="{AC775A37-4BA5-44AE-BC8C-952F6F04DF02}" srcOrd="0" destOrd="0" presId="urn:microsoft.com/office/officeart/2005/8/layout/vList2"/>
    <dgm:cxn modelId="{A4AEFED6-7D40-4F20-A7EE-431CDA3BB670}" srcId="{D08BBF38-FD74-4855-A1B1-3FE37B409785}" destId="{53706D29-CD05-4EE5-81CF-8B31AB9FE04B}" srcOrd="5" destOrd="0" parTransId="{C4DFCF84-537F-4584-B7E4-94CB64C87DC4}" sibTransId="{0EF406EA-F25C-4336-9361-C0B07D63EE7A}"/>
    <dgm:cxn modelId="{30986A5C-1F2F-4B25-BC12-4A67DAFAFDD1}" type="presOf" srcId="{71BA93E0-D051-4392-BA7A-1BE9E44DEE1C}" destId="{B4D924CE-C06B-4917-AFF9-64B7C4EA5A0D}" srcOrd="0" destOrd="3" presId="urn:microsoft.com/office/officeart/2005/8/layout/vList2"/>
    <dgm:cxn modelId="{481F2405-3335-415D-96B4-D573BAFE04B3}" type="presOf" srcId="{974ECB8D-A2A0-4A45-B97F-490F655BC9F2}" destId="{1A1F21A8-6383-4DE1-8EE7-2B83875F1653}" srcOrd="0" destOrd="0" presId="urn:microsoft.com/office/officeart/2005/8/layout/vList2"/>
    <dgm:cxn modelId="{4BB0586C-84CF-40BF-A221-6ECC6FA57019}" type="presOf" srcId="{17BBB00E-E6D9-45E5-9AD4-C140C3EA390C}" destId="{B4D924CE-C06B-4917-AFF9-64B7C4EA5A0D}" srcOrd="0" destOrd="2" presId="urn:microsoft.com/office/officeart/2005/8/layout/vList2"/>
    <dgm:cxn modelId="{C2D18EC0-9F62-481D-BAD6-11FAEEF98057}" srcId="{D08BBF38-FD74-4855-A1B1-3FE37B409785}" destId="{71BA93E0-D051-4392-BA7A-1BE9E44DEE1C}" srcOrd="3" destOrd="0" parTransId="{5C1F172F-A8B7-456F-BFAB-55F279F5C672}" sibTransId="{AB6D940C-94A9-49BA-A4F9-FF8185164379}"/>
    <dgm:cxn modelId="{DC2DD866-8A94-4006-BD7F-5BDCE13CCEA0}" srcId="{B409FF40-F2B1-4227-9A91-EEDE00BAE472}" destId="{D08BBF38-FD74-4855-A1B1-3FE37B409785}" srcOrd="0" destOrd="0" parTransId="{CCB7CCEA-CF4C-433B-B0B4-0377243A50C3}" sibTransId="{22F1FF2B-C219-4A7B-A7FD-D8C2D6E8EA75}"/>
    <dgm:cxn modelId="{89FA7B6A-90A2-44DA-989F-813F461CA2D0}" srcId="{D08BBF38-FD74-4855-A1B1-3FE37B409785}" destId="{E1CA50E3-B8F0-4957-B507-3F23B2DD3FE2}" srcOrd="4" destOrd="0" parTransId="{0B9E6CAB-FE73-400E-BADD-213607A4FB49}" sibTransId="{F3E80899-C738-4B64-8CD1-CEF1A94580CE}"/>
    <dgm:cxn modelId="{3EB40327-3EB3-4CFD-AF18-ED030E073F6B}" srcId="{B409FF40-F2B1-4227-9A91-EEDE00BAE472}" destId="{203319CF-9844-4C74-A0CC-8F3B95798134}" srcOrd="1" destOrd="0" parTransId="{F79CEA79-6F34-4AB2-BE16-44D5BCAFCFF4}" sibTransId="{BB62D4CD-8AC9-49BE-AF45-263FDD10E1DC}"/>
    <dgm:cxn modelId="{F85EDFB8-6D08-42BB-8CD3-F5CCBA8F853D}" srcId="{D08BBF38-FD74-4855-A1B1-3FE37B409785}" destId="{C5893FDB-3E66-402C-A701-3F689823475A}" srcOrd="1" destOrd="0" parTransId="{039BAF7F-9589-40C0-B8FC-D0D9A3988E13}" sibTransId="{AB486835-ACA3-4DBA-967A-3F0AD3F23E38}"/>
    <dgm:cxn modelId="{C7527AE1-0119-4557-B757-6F890A9F9A47}" type="presParOf" srcId="{F40507AA-766D-42D5-9A1F-7B71BF2216D6}" destId="{AB3B7F5C-3C72-4D40-889E-4F157C11AB71}" srcOrd="0" destOrd="0" presId="urn:microsoft.com/office/officeart/2005/8/layout/vList2"/>
    <dgm:cxn modelId="{8CB4A8F7-E9CA-4B1A-A120-B2C840DDEDE1}" type="presParOf" srcId="{F40507AA-766D-42D5-9A1F-7B71BF2216D6}" destId="{B4D924CE-C06B-4917-AFF9-64B7C4EA5A0D}" srcOrd="1" destOrd="0" presId="urn:microsoft.com/office/officeart/2005/8/layout/vList2"/>
    <dgm:cxn modelId="{9DB7D303-F5E5-4732-90B4-40A0FA052715}" type="presParOf" srcId="{F40507AA-766D-42D5-9A1F-7B71BF2216D6}" destId="{AC775A37-4BA5-44AE-BC8C-952F6F04DF02}" srcOrd="2" destOrd="0" presId="urn:microsoft.com/office/officeart/2005/8/layout/vList2"/>
    <dgm:cxn modelId="{DA0EACCC-EDE7-42EA-89AF-D7C9989CEE9D}" type="presParOf" srcId="{F40507AA-766D-42D5-9A1F-7B71BF2216D6}" destId="{A9E4A7F8-CB11-4C46-AE08-2F32E3879E53}" srcOrd="3" destOrd="0" presId="urn:microsoft.com/office/officeart/2005/8/layout/vList2"/>
    <dgm:cxn modelId="{FC529DC7-8AC7-4BD5-BA1C-2D833756330F}" type="presParOf" srcId="{F40507AA-766D-42D5-9A1F-7B71BF2216D6}" destId="{1A1F21A8-6383-4DE1-8EE7-2B83875F1653}" srcOrd="4" destOrd="0" presId="urn:microsoft.com/office/officeart/2005/8/layout/vList2"/>
    <dgm:cxn modelId="{FEFA3017-E821-4B91-8308-8784B85A2BBC}" type="presParOf" srcId="{F40507AA-766D-42D5-9A1F-7B71BF2216D6}" destId="{06D1BBE7-8164-40EE-968E-4BB338BA2D53}" srcOrd="5" destOrd="0" presId="urn:microsoft.com/office/officeart/2005/8/layout/vList2"/>
    <dgm:cxn modelId="{495816CB-56FD-4A81-BFC6-815DFEBBFED2}" type="presParOf" srcId="{F40507AA-766D-42D5-9A1F-7B71BF2216D6}" destId="{451BA3C8-3620-4DF4-B71B-53FABBDA102D}" srcOrd="6" destOrd="0" presId="urn:microsoft.com/office/officeart/2005/8/layout/vList2"/>
    <dgm:cxn modelId="{559E0D2E-9ED9-4C1D-A723-0251EA0E2708}" type="presParOf" srcId="{F40507AA-766D-42D5-9A1F-7B71BF2216D6}" destId="{2E897BD6-17F8-445C-A8E9-55DF87082834}" srcOrd="7" destOrd="0" presId="urn:microsoft.com/office/officeart/2005/8/layout/vList2"/>
    <dgm:cxn modelId="{DD08BFED-86E6-4DEC-9815-3CF86B34BBFB}" type="presParOf" srcId="{F40507AA-766D-42D5-9A1F-7B71BF2216D6}" destId="{B3880753-B0BA-4585-9B09-4267366D44E0}" srcOrd="8" destOrd="0" presId="urn:microsoft.com/office/officeart/2005/8/layout/vList2"/>
  </dgm:cxnLst>
  <dgm:bg>
    <a:solidFill>
      <a:schemeClr val="tx2">
        <a:lumMod val="20000"/>
        <a:lumOff val="80000"/>
      </a:schemeClr>
    </a:solidFill>
  </dgm:bg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E4C919B-07CC-4BC8-92BC-1C7720F3CDF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D77AEC49-67EF-4320-B0DB-0C58D9EA76A6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lang="es-CL" dirty="0" smtClean="0"/>
            <a:t>• Mayor claridad en los beneficios en el PSS y complementarios </a:t>
          </a:r>
        </a:p>
      </dgm:t>
    </dgm:pt>
    <dgm:pt modelId="{5D580976-A3D2-4E91-9351-381709A5711B}" type="parTrans" cxnId="{26056DB6-14F8-4943-8E09-AFEF63864466}">
      <dgm:prSet/>
      <dgm:spPr/>
      <dgm:t>
        <a:bodyPr/>
        <a:lstStyle/>
        <a:p>
          <a:endParaRPr lang="es-CL"/>
        </a:p>
      </dgm:t>
    </dgm:pt>
    <dgm:pt modelId="{A718D5B7-12DC-4539-B25F-6C2086B78B27}" type="sibTrans" cxnId="{26056DB6-14F8-4943-8E09-AFEF63864466}">
      <dgm:prSet/>
      <dgm:spPr/>
      <dgm:t>
        <a:bodyPr/>
        <a:lstStyle/>
        <a:p>
          <a:endParaRPr lang="es-CL"/>
        </a:p>
      </dgm:t>
    </dgm:pt>
    <dgm:pt modelId="{0B85707D-1B86-4569-BF66-A4741838B5BA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lang="es-CL" dirty="0" smtClean="0"/>
            <a:t>• Término de primas ajustadas por riesgo de salud.</a:t>
          </a:r>
        </a:p>
        <a:p>
          <a:pPr rtl="0"/>
          <a:r>
            <a:rPr lang="es-CL" dirty="0" smtClean="0"/>
            <a:t>    Se desvincula el precio: </a:t>
          </a:r>
          <a:endParaRPr lang="es-CL" dirty="0"/>
        </a:p>
      </dgm:t>
    </dgm:pt>
    <dgm:pt modelId="{7084FFF4-23DF-4FC3-A03F-BFF5D147FF4D}" type="parTrans" cxnId="{2E53E2B4-543D-4243-9CB8-E020BFB5A6E6}">
      <dgm:prSet/>
      <dgm:spPr/>
      <dgm:t>
        <a:bodyPr/>
        <a:lstStyle/>
        <a:p>
          <a:endParaRPr lang="es-CL"/>
        </a:p>
      </dgm:t>
    </dgm:pt>
    <dgm:pt modelId="{4871B8D6-8BCD-4DF1-A231-BD84E95662B3}" type="sibTrans" cxnId="{2E53E2B4-543D-4243-9CB8-E020BFB5A6E6}">
      <dgm:prSet/>
      <dgm:spPr/>
      <dgm:t>
        <a:bodyPr/>
        <a:lstStyle/>
        <a:p>
          <a:endParaRPr lang="es-CL"/>
        </a:p>
      </dgm:t>
    </dgm:pt>
    <dgm:pt modelId="{5CD09052-CC32-4263-8D7D-6177B909A938}">
      <dgm:prSet/>
      <dgm:spPr/>
      <dgm:t>
        <a:bodyPr/>
        <a:lstStyle/>
        <a:p>
          <a:pPr rtl="0"/>
          <a:r>
            <a:rPr lang="es-CL" dirty="0" smtClean="0"/>
            <a:t>De las coberturas de los planes. La diferencia se encuentra en el tipo de prestadores</a:t>
          </a:r>
          <a:endParaRPr lang="es-CL" dirty="0"/>
        </a:p>
      </dgm:t>
    </dgm:pt>
    <dgm:pt modelId="{51E64136-2E4B-4F13-9AEC-AFCCCDD51285}" type="parTrans" cxnId="{6E55FB37-94C8-4BEE-A958-E8B7A46976CD}">
      <dgm:prSet/>
      <dgm:spPr/>
      <dgm:t>
        <a:bodyPr/>
        <a:lstStyle/>
        <a:p>
          <a:endParaRPr lang="es-CL"/>
        </a:p>
      </dgm:t>
    </dgm:pt>
    <dgm:pt modelId="{397037D0-EEEE-4B9D-91F9-C144A00D37E5}" type="sibTrans" cxnId="{6E55FB37-94C8-4BEE-A958-E8B7A46976CD}">
      <dgm:prSet/>
      <dgm:spPr/>
      <dgm:t>
        <a:bodyPr/>
        <a:lstStyle/>
        <a:p>
          <a:endParaRPr lang="es-CL"/>
        </a:p>
      </dgm:t>
    </dgm:pt>
    <dgm:pt modelId="{C720ADC3-D163-4042-A617-72A6545B589F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lang="es-CL" dirty="0" smtClean="0"/>
            <a:t>• Término unilateralidad anual de ajuste de precios </a:t>
          </a:r>
          <a:endParaRPr lang="es-CL" dirty="0"/>
        </a:p>
      </dgm:t>
    </dgm:pt>
    <dgm:pt modelId="{FB2F9320-377C-4EAC-8B2A-6EE194AA65D7}" type="parTrans" cxnId="{44706B99-C316-48BD-91C0-FC504E04B4F8}">
      <dgm:prSet/>
      <dgm:spPr/>
      <dgm:t>
        <a:bodyPr/>
        <a:lstStyle/>
        <a:p>
          <a:endParaRPr lang="es-CL"/>
        </a:p>
      </dgm:t>
    </dgm:pt>
    <dgm:pt modelId="{FDAF6937-FBFE-4802-B1C6-C0DE246CB41B}" type="sibTrans" cxnId="{44706B99-C316-48BD-91C0-FC504E04B4F8}">
      <dgm:prSet/>
      <dgm:spPr/>
      <dgm:t>
        <a:bodyPr/>
        <a:lstStyle/>
        <a:p>
          <a:endParaRPr lang="es-CL"/>
        </a:p>
      </dgm:t>
    </dgm:pt>
    <dgm:pt modelId="{00BC9F12-55E1-4517-B92E-5A70AECEE17B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lang="es-CL" smtClean="0"/>
            <a:t>• Copagos estandarizados con máximos anuales </a:t>
          </a:r>
          <a:endParaRPr lang="es-CL"/>
        </a:p>
      </dgm:t>
    </dgm:pt>
    <dgm:pt modelId="{E824597A-936B-4F67-83E2-E1C7C10B0AAD}" type="parTrans" cxnId="{4D62D9B1-CBF4-4561-9575-2FBCEF64286E}">
      <dgm:prSet/>
      <dgm:spPr/>
      <dgm:t>
        <a:bodyPr/>
        <a:lstStyle/>
        <a:p>
          <a:endParaRPr lang="es-CL"/>
        </a:p>
      </dgm:t>
    </dgm:pt>
    <dgm:pt modelId="{64889E39-2056-4B92-9ECF-F6176BDBF61A}" type="sibTrans" cxnId="{4D62D9B1-CBF4-4561-9575-2FBCEF64286E}">
      <dgm:prSet/>
      <dgm:spPr/>
      <dgm:t>
        <a:bodyPr/>
        <a:lstStyle/>
        <a:p>
          <a:endParaRPr lang="es-CL"/>
        </a:p>
      </dgm:t>
    </dgm:pt>
    <dgm:pt modelId="{18A6312A-098F-41E9-9561-980591DADFAC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lang="es-CL" dirty="0" smtClean="0"/>
            <a:t>• Acceso a medicamentos alto costo</a:t>
          </a:r>
          <a:endParaRPr lang="es-CL" dirty="0"/>
        </a:p>
      </dgm:t>
    </dgm:pt>
    <dgm:pt modelId="{C94EF4EB-FE23-4794-9E0B-8E5D89852877}" type="parTrans" cxnId="{3B766A97-E7D5-40BC-82F4-D8223AC18D9D}">
      <dgm:prSet/>
      <dgm:spPr/>
      <dgm:t>
        <a:bodyPr/>
        <a:lstStyle/>
        <a:p>
          <a:endParaRPr lang="es-CL"/>
        </a:p>
      </dgm:t>
    </dgm:pt>
    <dgm:pt modelId="{D7DEFEF5-6214-48FD-A72E-65AA92DAE952}" type="sibTrans" cxnId="{3B766A97-E7D5-40BC-82F4-D8223AC18D9D}">
      <dgm:prSet/>
      <dgm:spPr/>
      <dgm:t>
        <a:bodyPr/>
        <a:lstStyle/>
        <a:p>
          <a:endParaRPr lang="es-CL"/>
        </a:p>
      </dgm:t>
    </dgm:pt>
    <dgm:pt modelId="{F75C14F2-68E9-48A5-93B7-3E5325F7F9C6}">
      <dgm:prSet/>
      <dgm:spPr/>
      <dgm:t>
        <a:bodyPr/>
        <a:lstStyle/>
        <a:p>
          <a:pPr rtl="0"/>
          <a:endParaRPr lang="es-CL" dirty="0"/>
        </a:p>
      </dgm:t>
    </dgm:pt>
    <dgm:pt modelId="{7EDD8843-4A46-45AD-B711-329E4410B633}" type="parTrans" cxnId="{621FCE87-BB38-4036-BCC4-5EAACA901EEC}">
      <dgm:prSet/>
      <dgm:spPr/>
      <dgm:t>
        <a:bodyPr/>
        <a:lstStyle/>
        <a:p>
          <a:endParaRPr lang="es-CL"/>
        </a:p>
      </dgm:t>
    </dgm:pt>
    <dgm:pt modelId="{FA55ACB1-8E3F-4A00-B78A-9BEFEAD8BF9B}" type="sibTrans" cxnId="{621FCE87-BB38-4036-BCC4-5EAACA901EEC}">
      <dgm:prSet/>
      <dgm:spPr/>
      <dgm:t>
        <a:bodyPr/>
        <a:lstStyle/>
        <a:p>
          <a:endParaRPr lang="es-CL"/>
        </a:p>
      </dgm:t>
    </dgm:pt>
    <dgm:pt modelId="{FF69DA4A-068E-419B-8CD5-D80E94BFDF4E}">
      <dgm:prSet/>
      <dgm:spPr/>
      <dgm:t>
        <a:bodyPr/>
        <a:lstStyle/>
        <a:p>
          <a:pPr rtl="0"/>
          <a:r>
            <a:rPr lang="es-CL" dirty="0" smtClean="0"/>
            <a:t>De la edad y sexo </a:t>
          </a:r>
          <a:endParaRPr lang="es-CL" dirty="0"/>
        </a:p>
      </dgm:t>
    </dgm:pt>
    <dgm:pt modelId="{2B9AE6F7-1990-40D5-87EF-B9C578CB3175}" type="parTrans" cxnId="{A547B5F5-9758-46FB-8C8E-7F860110A3D8}">
      <dgm:prSet/>
      <dgm:spPr/>
      <dgm:t>
        <a:bodyPr/>
        <a:lstStyle/>
        <a:p>
          <a:endParaRPr lang="es-CL"/>
        </a:p>
      </dgm:t>
    </dgm:pt>
    <dgm:pt modelId="{E3EA824F-4DC3-4F4E-8209-C31F3DB69685}" type="sibTrans" cxnId="{A547B5F5-9758-46FB-8C8E-7F860110A3D8}">
      <dgm:prSet/>
      <dgm:spPr/>
      <dgm:t>
        <a:bodyPr/>
        <a:lstStyle/>
        <a:p>
          <a:endParaRPr lang="es-CL"/>
        </a:p>
      </dgm:t>
    </dgm:pt>
    <dgm:pt modelId="{9D0E90C5-3CF6-4C7D-B823-824A15DFF014}">
      <dgm:prSet/>
      <dgm:spPr/>
      <dgm:t>
        <a:bodyPr/>
        <a:lstStyle/>
        <a:p>
          <a:pPr rtl="0"/>
          <a:r>
            <a:rPr lang="es-CL" dirty="0" smtClean="0"/>
            <a:t>Movilidad entre ISAPRES en el PSS </a:t>
          </a:r>
          <a:endParaRPr lang="es-CL" dirty="0"/>
        </a:p>
      </dgm:t>
    </dgm:pt>
    <dgm:pt modelId="{7F5546F4-E727-447E-9AD9-6E90F4AB8146}" type="parTrans" cxnId="{E2E103FE-5C8A-41D1-BA02-362EA950323F}">
      <dgm:prSet/>
      <dgm:spPr/>
      <dgm:t>
        <a:bodyPr/>
        <a:lstStyle/>
        <a:p>
          <a:endParaRPr lang="es-CL"/>
        </a:p>
      </dgm:t>
    </dgm:pt>
    <dgm:pt modelId="{4CA9C5ED-4A71-46B9-9F2A-78E1A2C4CCED}" type="sibTrans" cxnId="{E2E103FE-5C8A-41D1-BA02-362EA950323F}">
      <dgm:prSet/>
      <dgm:spPr/>
      <dgm:t>
        <a:bodyPr/>
        <a:lstStyle/>
        <a:p>
          <a:endParaRPr lang="es-CL"/>
        </a:p>
      </dgm:t>
    </dgm:pt>
    <dgm:pt modelId="{9819A81C-4067-4C61-8B4A-E1D22CBD8E5F}" type="pres">
      <dgm:prSet presAssocID="{FE4C919B-07CC-4BC8-92BC-1C7720F3CDF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7DC411DB-3F74-41B0-975E-8449B8CDEACA}" type="pres">
      <dgm:prSet presAssocID="{D77AEC49-67EF-4320-B0DB-0C58D9EA76A6}" presName="parentText" presStyleLbl="node1" presStyleIdx="0" presStyleCnt="5" custScaleY="51308" custLinFactY="-5331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0E705EF-F04D-4520-AD67-5286353DA326}" type="pres">
      <dgm:prSet presAssocID="{A718D5B7-12DC-4539-B25F-6C2086B78B27}" presName="spacer" presStyleCnt="0"/>
      <dgm:spPr/>
    </dgm:pt>
    <dgm:pt modelId="{CC4E29E9-F502-4E7D-9191-89830791FFE4}" type="pres">
      <dgm:prSet presAssocID="{0B85707D-1B86-4569-BF66-A4741838B5BA}" presName="parentText" presStyleLbl="node1" presStyleIdx="1" presStyleCnt="5" custScaleY="86766" custLinFactNeighborY="-5426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10F50C1D-8D64-4D6B-9074-D37AC7E90186}" type="pres">
      <dgm:prSet presAssocID="{0B85707D-1B86-4569-BF66-A4741838B5BA}" presName="childText" presStyleLbl="revTx" presStyleIdx="0" presStyleCnt="1" custScaleY="95864" custLinFactNeighborY="-1664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B685C9C-7A93-46EA-824B-CB52D2F147AB}" type="pres">
      <dgm:prSet presAssocID="{C720ADC3-D163-4042-A617-72A6545B589F}" presName="parentText" presStyleLbl="node1" presStyleIdx="2" presStyleCnt="5" custScaleY="57485" custLinFactY="-2923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2C42C26-37D6-449B-BDB5-700EB234F78F}" type="pres">
      <dgm:prSet presAssocID="{FDAF6937-FBFE-4802-B1C6-C0DE246CB41B}" presName="spacer" presStyleCnt="0"/>
      <dgm:spPr/>
    </dgm:pt>
    <dgm:pt modelId="{BE1DF9B5-7022-4C2B-B7A2-001EE3FF594E}" type="pres">
      <dgm:prSet presAssocID="{00BC9F12-55E1-4517-B92E-5A70AECEE17B}" presName="parentText" presStyleLbl="node1" presStyleIdx="3" presStyleCnt="5" custScaleY="58362" custLinFactY="-32074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97E61E4-9027-4472-8BEB-EFCE9443873D}" type="pres">
      <dgm:prSet presAssocID="{64889E39-2056-4B92-9ECF-F6176BDBF61A}" presName="spacer" presStyleCnt="0"/>
      <dgm:spPr/>
    </dgm:pt>
    <dgm:pt modelId="{6D4D75B8-CFB3-4C95-9618-C99F7EF32411}" type="pres">
      <dgm:prSet presAssocID="{18A6312A-098F-41E9-9561-980591DADFAC}" presName="parentText" presStyleLbl="node1" presStyleIdx="4" presStyleCnt="5" custScaleY="59164" custLinFactY="-3491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B45FFFF0-125F-4736-BB87-CE391D08EADF}" type="presOf" srcId="{18A6312A-098F-41E9-9561-980591DADFAC}" destId="{6D4D75B8-CFB3-4C95-9618-C99F7EF32411}" srcOrd="0" destOrd="0" presId="urn:microsoft.com/office/officeart/2005/8/layout/vList2"/>
    <dgm:cxn modelId="{6BA91F67-DF46-4F55-BC46-E8FDED3CA29D}" type="presOf" srcId="{00BC9F12-55E1-4517-B92E-5A70AECEE17B}" destId="{BE1DF9B5-7022-4C2B-B7A2-001EE3FF594E}" srcOrd="0" destOrd="0" presId="urn:microsoft.com/office/officeart/2005/8/layout/vList2"/>
    <dgm:cxn modelId="{26056DB6-14F8-4943-8E09-AFEF63864466}" srcId="{FE4C919B-07CC-4BC8-92BC-1C7720F3CDF8}" destId="{D77AEC49-67EF-4320-B0DB-0C58D9EA76A6}" srcOrd="0" destOrd="0" parTransId="{5D580976-A3D2-4E91-9351-381709A5711B}" sibTransId="{A718D5B7-12DC-4539-B25F-6C2086B78B27}"/>
    <dgm:cxn modelId="{2A408D5C-B692-40F9-A423-869A7317F80A}" type="presOf" srcId="{F75C14F2-68E9-48A5-93B7-3E5325F7F9C6}" destId="{10F50C1D-8D64-4D6B-9074-D37AC7E90186}" srcOrd="0" destOrd="0" presId="urn:microsoft.com/office/officeart/2005/8/layout/vList2"/>
    <dgm:cxn modelId="{C8434F3A-AA55-47F9-90CA-ADA09AA02622}" type="presOf" srcId="{5CD09052-CC32-4263-8D7D-6177B909A938}" destId="{10F50C1D-8D64-4D6B-9074-D37AC7E90186}" srcOrd="0" destOrd="2" presId="urn:microsoft.com/office/officeart/2005/8/layout/vList2"/>
    <dgm:cxn modelId="{4D62D9B1-CBF4-4561-9575-2FBCEF64286E}" srcId="{FE4C919B-07CC-4BC8-92BC-1C7720F3CDF8}" destId="{00BC9F12-55E1-4517-B92E-5A70AECEE17B}" srcOrd="3" destOrd="0" parTransId="{E824597A-936B-4F67-83E2-E1C7C10B0AAD}" sibTransId="{64889E39-2056-4B92-9ECF-F6176BDBF61A}"/>
    <dgm:cxn modelId="{6ED233C4-ACF0-44F9-B886-15D8B686A368}" type="presOf" srcId="{C720ADC3-D163-4042-A617-72A6545B589F}" destId="{DB685C9C-7A93-46EA-824B-CB52D2F147AB}" srcOrd="0" destOrd="0" presId="urn:microsoft.com/office/officeart/2005/8/layout/vList2"/>
    <dgm:cxn modelId="{3B766A97-E7D5-40BC-82F4-D8223AC18D9D}" srcId="{FE4C919B-07CC-4BC8-92BC-1C7720F3CDF8}" destId="{18A6312A-098F-41E9-9561-980591DADFAC}" srcOrd="4" destOrd="0" parTransId="{C94EF4EB-FE23-4794-9E0B-8E5D89852877}" sibTransId="{D7DEFEF5-6214-48FD-A72E-65AA92DAE952}"/>
    <dgm:cxn modelId="{299D18BC-EB5F-4A3B-A482-AE300F90FE3C}" type="presOf" srcId="{FE4C919B-07CC-4BC8-92BC-1C7720F3CDF8}" destId="{9819A81C-4067-4C61-8B4A-E1D22CBD8E5F}" srcOrd="0" destOrd="0" presId="urn:microsoft.com/office/officeart/2005/8/layout/vList2"/>
    <dgm:cxn modelId="{621FCE87-BB38-4036-BCC4-5EAACA901EEC}" srcId="{0B85707D-1B86-4569-BF66-A4741838B5BA}" destId="{F75C14F2-68E9-48A5-93B7-3E5325F7F9C6}" srcOrd="0" destOrd="0" parTransId="{7EDD8843-4A46-45AD-B711-329E4410B633}" sibTransId="{FA55ACB1-8E3F-4A00-B78A-9BEFEAD8BF9B}"/>
    <dgm:cxn modelId="{44706B99-C316-48BD-91C0-FC504E04B4F8}" srcId="{FE4C919B-07CC-4BC8-92BC-1C7720F3CDF8}" destId="{C720ADC3-D163-4042-A617-72A6545B589F}" srcOrd="2" destOrd="0" parTransId="{FB2F9320-377C-4EAC-8B2A-6EE194AA65D7}" sibTransId="{FDAF6937-FBFE-4802-B1C6-C0DE246CB41B}"/>
    <dgm:cxn modelId="{E1B6147C-B7BB-45D2-8B7F-F377CC432C9F}" type="presOf" srcId="{D77AEC49-67EF-4320-B0DB-0C58D9EA76A6}" destId="{7DC411DB-3F74-41B0-975E-8449B8CDEACA}" srcOrd="0" destOrd="0" presId="urn:microsoft.com/office/officeart/2005/8/layout/vList2"/>
    <dgm:cxn modelId="{A547B5F5-9758-46FB-8C8E-7F860110A3D8}" srcId="{0B85707D-1B86-4569-BF66-A4741838B5BA}" destId="{FF69DA4A-068E-419B-8CD5-D80E94BFDF4E}" srcOrd="1" destOrd="0" parTransId="{2B9AE6F7-1990-40D5-87EF-B9C578CB3175}" sibTransId="{E3EA824F-4DC3-4F4E-8209-C31F3DB69685}"/>
    <dgm:cxn modelId="{A49C1622-DDB1-4826-8C7C-F969810E2DDC}" type="presOf" srcId="{FF69DA4A-068E-419B-8CD5-D80E94BFDF4E}" destId="{10F50C1D-8D64-4D6B-9074-D37AC7E90186}" srcOrd="0" destOrd="1" presId="urn:microsoft.com/office/officeart/2005/8/layout/vList2"/>
    <dgm:cxn modelId="{10A13A1D-2800-43B2-810F-0DFA4FC0BA0F}" type="presOf" srcId="{0B85707D-1B86-4569-BF66-A4741838B5BA}" destId="{CC4E29E9-F502-4E7D-9191-89830791FFE4}" srcOrd="0" destOrd="0" presId="urn:microsoft.com/office/officeart/2005/8/layout/vList2"/>
    <dgm:cxn modelId="{6E55FB37-94C8-4BEE-A958-E8B7A46976CD}" srcId="{0B85707D-1B86-4569-BF66-A4741838B5BA}" destId="{5CD09052-CC32-4263-8D7D-6177B909A938}" srcOrd="2" destOrd="0" parTransId="{51E64136-2E4B-4F13-9AEC-AFCCCDD51285}" sibTransId="{397037D0-EEEE-4B9D-91F9-C144A00D37E5}"/>
    <dgm:cxn modelId="{E2E103FE-5C8A-41D1-BA02-362EA950323F}" srcId="{0B85707D-1B86-4569-BF66-A4741838B5BA}" destId="{9D0E90C5-3CF6-4C7D-B823-824A15DFF014}" srcOrd="3" destOrd="0" parTransId="{7F5546F4-E727-447E-9AD9-6E90F4AB8146}" sibTransId="{4CA9C5ED-4A71-46B9-9F2A-78E1A2C4CCED}"/>
    <dgm:cxn modelId="{2E53E2B4-543D-4243-9CB8-E020BFB5A6E6}" srcId="{FE4C919B-07CC-4BC8-92BC-1C7720F3CDF8}" destId="{0B85707D-1B86-4569-BF66-A4741838B5BA}" srcOrd="1" destOrd="0" parTransId="{7084FFF4-23DF-4FC3-A03F-BFF5D147FF4D}" sibTransId="{4871B8D6-8BCD-4DF1-A231-BD84E95662B3}"/>
    <dgm:cxn modelId="{8837BE0F-B3B6-4EFA-9E0A-7F7D1A9EFA7A}" type="presOf" srcId="{9D0E90C5-3CF6-4C7D-B823-824A15DFF014}" destId="{10F50C1D-8D64-4D6B-9074-D37AC7E90186}" srcOrd="0" destOrd="3" presId="urn:microsoft.com/office/officeart/2005/8/layout/vList2"/>
    <dgm:cxn modelId="{D65BCB54-FECA-4B43-8769-C41DB35F1800}" type="presParOf" srcId="{9819A81C-4067-4C61-8B4A-E1D22CBD8E5F}" destId="{7DC411DB-3F74-41B0-975E-8449B8CDEACA}" srcOrd="0" destOrd="0" presId="urn:microsoft.com/office/officeart/2005/8/layout/vList2"/>
    <dgm:cxn modelId="{5D950A13-91AA-4F5E-BB62-0ECD7CAC8573}" type="presParOf" srcId="{9819A81C-4067-4C61-8B4A-E1D22CBD8E5F}" destId="{40E705EF-F04D-4520-AD67-5286353DA326}" srcOrd="1" destOrd="0" presId="urn:microsoft.com/office/officeart/2005/8/layout/vList2"/>
    <dgm:cxn modelId="{96DB7E11-6F87-4820-A62D-058671B4A498}" type="presParOf" srcId="{9819A81C-4067-4C61-8B4A-E1D22CBD8E5F}" destId="{CC4E29E9-F502-4E7D-9191-89830791FFE4}" srcOrd="2" destOrd="0" presId="urn:microsoft.com/office/officeart/2005/8/layout/vList2"/>
    <dgm:cxn modelId="{CA9DDFC2-A323-407D-8D61-ACA72E8D86F4}" type="presParOf" srcId="{9819A81C-4067-4C61-8B4A-E1D22CBD8E5F}" destId="{10F50C1D-8D64-4D6B-9074-D37AC7E90186}" srcOrd="3" destOrd="0" presId="urn:microsoft.com/office/officeart/2005/8/layout/vList2"/>
    <dgm:cxn modelId="{063437CF-1436-4F37-ACFE-3EC91694A3D1}" type="presParOf" srcId="{9819A81C-4067-4C61-8B4A-E1D22CBD8E5F}" destId="{DB685C9C-7A93-46EA-824B-CB52D2F147AB}" srcOrd="4" destOrd="0" presId="urn:microsoft.com/office/officeart/2005/8/layout/vList2"/>
    <dgm:cxn modelId="{AE2A412A-2271-46C9-B9D7-9786B0DA9E3F}" type="presParOf" srcId="{9819A81C-4067-4C61-8B4A-E1D22CBD8E5F}" destId="{E2C42C26-37D6-449B-BDB5-700EB234F78F}" srcOrd="5" destOrd="0" presId="urn:microsoft.com/office/officeart/2005/8/layout/vList2"/>
    <dgm:cxn modelId="{8A147667-7012-4F7A-BACD-0F2A9C3ABDE8}" type="presParOf" srcId="{9819A81C-4067-4C61-8B4A-E1D22CBD8E5F}" destId="{BE1DF9B5-7022-4C2B-B7A2-001EE3FF594E}" srcOrd="6" destOrd="0" presId="urn:microsoft.com/office/officeart/2005/8/layout/vList2"/>
    <dgm:cxn modelId="{EB5CBF4D-4EEA-4688-83F4-F54A968E2DA2}" type="presParOf" srcId="{9819A81C-4067-4C61-8B4A-E1D22CBD8E5F}" destId="{A97E61E4-9027-4472-8BEB-EFCE9443873D}" srcOrd="7" destOrd="0" presId="urn:microsoft.com/office/officeart/2005/8/layout/vList2"/>
    <dgm:cxn modelId="{48B4A4FA-5DFE-462A-B641-3BA9D7CBDA75}" type="presParOf" srcId="{9819A81C-4067-4C61-8B4A-E1D22CBD8E5F}" destId="{6D4D75B8-CFB3-4C95-9618-C99F7EF32411}" srcOrd="8" destOrd="0" presId="urn:microsoft.com/office/officeart/2005/8/layout/vList2"/>
  </dgm:cxnLst>
  <dgm:bg>
    <a:solidFill>
      <a:schemeClr val="tx2">
        <a:lumMod val="20000"/>
        <a:lumOff val="80000"/>
      </a:schemeClr>
    </a:solidFill>
  </dgm:bg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D301A5E-0FEF-42FA-8131-EFF39B9DB0E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31D28CD8-569C-4624-B3C4-21F6042E6BEA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pPr rtl="0"/>
          <a:r>
            <a:rPr lang="es-CL" i="1" dirty="0" smtClean="0"/>
            <a:t>Fondo único de riesgos</a:t>
          </a:r>
          <a:r>
            <a:rPr lang="es-CL" dirty="0" smtClean="0"/>
            <a:t>: Es un pool de riesgos pero  con diferentes aseguradores. Una entidad recauda y distribuye ajustado por riesgo a personas que elijan Isapres o Fonasa. </a:t>
          </a:r>
          <a:endParaRPr lang="es-CL" dirty="0"/>
        </a:p>
      </dgm:t>
    </dgm:pt>
    <dgm:pt modelId="{F2FAA8BE-FD55-4F1C-8017-DE83C5E89BC3}" type="parTrans" cxnId="{F57C62DE-25A9-4C8F-AB67-A3799EAA2272}">
      <dgm:prSet/>
      <dgm:spPr/>
      <dgm:t>
        <a:bodyPr/>
        <a:lstStyle/>
        <a:p>
          <a:endParaRPr lang="es-CL"/>
        </a:p>
      </dgm:t>
    </dgm:pt>
    <dgm:pt modelId="{CC4F7F1E-F29F-4C08-8048-36E722EBB3D6}" type="sibTrans" cxnId="{F57C62DE-25A9-4C8F-AB67-A3799EAA2272}">
      <dgm:prSet/>
      <dgm:spPr/>
      <dgm:t>
        <a:bodyPr/>
        <a:lstStyle/>
        <a:p>
          <a:endParaRPr lang="es-CL"/>
        </a:p>
      </dgm:t>
    </dgm:pt>
    <dgm:pt modelId="{8311E59E-3562-44AA-863F-7128A42BACAF}">
      <dgm:prSet/>
      <dgm:spPr/>
      <dgm:t>
        <a:bodyPr/>
        <a:lstStyle/>
        <a:p>
          <a:pPr rtl="0"/>
          <a:r>
            <a:rPr lang="es-CL" dirty="0" smtClean="0"/>
            <a:t>Permite competencia de aseguradores</a:t>
          </a:r>
          <a:endParaRPr lang="es-CL" dirty="0"/>
        </a:p>
      </dgm:t>
    </dgm:pt>
    <dgm:pt modelId="{EC5FDF25-9DE5-4331-8A3F-44A16255F861}" type="parTrans" cxnId="{7DB0D175-D11E-49FA-973B-6A038F346040}">
      <dgm:prSet/>
      <dgm:spPr/>
      <dgm:t>
        <a:bodyPr/>
        <a:lstStyle/>
        <a:p>
          <a:endParaRPr lang="es-CL"/>
        </a:p>
      </dgm:t>
    </dgm:pt>
    <dgm:pt modelId="{C66D24EF-10D4-47E5-AF5F-7001981847AF}" type="sibTrans" cxnId="{7DB0D175-D11E-49FA-973B-6A038F346040}">
      <dgm:prSet/>
      <dgm:spPr/>
      <dgm:t>
        <a:bodyPr/>
        <a:lstStyle/>
        <a:p>
          <a:endParaRPr lang="es-CL"/>
        </a:p>
      </dgm:t>
    </dgm:pt>
    <dgm:pt modelId="{0DC86C9C-70B7-4BBD-9E3D-7F45181175D7}">
      <dgm:prSet/>
      <dgm:spPr/>
      <dgm:t>
        <a:bodyPr/>
        <a:lstStyle/>
        <a:p>
          <a:pPr rtl="0"/>
          <a:r>
            <a:rPr lang="es-CL" dirty="0" smtClean="0"/>
            <a:t>Libertad de elegir de las personas</a:t>
          </a:r>
          <a:endParaRPr lang="es-CL" dirty="0"/>
        </a:p>
      </dgm:t>
    </dgm:pt>
    <dgm:pt modelId="{3FD093B2-696B-4220-BE73-203EDF580323}" type="parTrans" cxnId="{9D227F21-E00B-442D-B12B-664165D39184}">
      <dgm:prSet/>
      <dgm:spPr/>
      <dgm:t>
        <a:bodyPr/>
        <a:lstStyle/>
        <a:p>
          <a:endParaRPr lang="es-CL"/>
        </a:p>
      </dgm:t>
    </dgm:pt>
    <dgm:pt modelId="{E41DD7AE-F0CE-4C2B-9DCD-B97005DEED69}" type="sibTrans" cxnId="{9D227F21-E00B-442D-B12B-664165D39184}">
      <dgm:prSet/>
      <dgm:spPr/>
      <dgm:t>
        <a:bodyPr/>
        <a:lstStyle/>
        <a:p>
          <a:endParaRPr lang="es-CL"/>
        </a:p>
      </dgm:t>
    </dgm:pt>
    <dgm:pt modelId="{2E86CF3F-E4CC-492D-9D76-7874B00415C8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pPr rtl="0"/>
          <a:r>
            <a:rPr lang="es-CL" i="1" dirty="0" smtClean="0"/>
            <a:t>Seguro Único de salud</a:t>
          </a:r>
          <a:r>
            <a:rPr lang="es-CL" dirty="0" smtClean="0"/>
            <a:t>: Recauda y entrega servicios de afiliación obligatoria eliminando el derecho constitucional de opción de libre elección del sistema de salud. </a:t>
          </a:r>
          <a:endParaRPr lang="es-CL" dirty="0"/>
        </a:p>
      </dgm:t>
    </dgm:pt>
    <dgm:pt modelId="{E36CEE6A-2D9B-4BB7-9CBC-3C6BAD313DB0}" type="parTrans" cxnId="{ED43AB34-5FF5-48EB-B050-913C0E4C4B67}">
      <dgm:prSet/>
      <dgm:spPr/>
      <dgm:t>
        <a:bodyPr/>
        <a:lstStyle/>
        <a:p>
          <a:endParaRPr lang="es-CL"/>
        </a:p>
      </dgm:t>
    </dgm:pt>
    <dgm:pt modelId="{CCF6C691-63F2-4B7C-9E28-7B380E53C69F}" type="sibTrans" cxnId="{ED43AB34-5FF5-48EB-B050-913C0E4C4B67}">
      <dgm:prSet/>
      <dgm:spPr/>
      <dgm:t>
        <a:bodyPr/>
        <a:lstStyle/>
        <a:p>
          <a:endParaRPr lang="es-CL"/>
        </a:p>
      </dgm:t>
    </dgm:pt>
    <dgm:pt modelId="{F646DDB5-DFAC-48FF-B10A-4A99C9F6012A}">
      <dgm:prSet/>
      <dgm:spPr/>
      <dgm:t>
        <a:bodyPr/>
        <a:lstStyle/>
        <a:p>
          <a:pPr rtl="0"/>
          <a:r>
            <a:rPr lang="es-CL" dirty="0" smtClean="0"/>
            <a:t>Poder monopsónico estatal</a:t>
          </a:r>
          <a:endParaRPr lang="es-CL" dirty="0"/>
        </a:p>
      </dgm:t>
    </dgm:pt>
    <dgm:pt modelId="{79565156-7FCD-42CA-A7D2-2DA866C45B11}" type="parTrans" cxnId="{A284E72B-CEC7-4C21-8DC1-BE6E32E5D73F}">
      <dgm:prSet/>
      <dgm:spPr/>
      <dgm:t>
        <a:bodyPr/>
        <a:lstStyle/>
        <a:p>
          <a:endParaRPr lang="es-CL"/>
        </a:p>
      </dgm:t>
    </dgm:pt>
    <dgm:pt modelId="{80BD3917-31C7-4153-A533-EE7B726F2C96}" type="sibTrans" cxnId="{A284E72B-CEC7-4C21-8DC1-BE6E32E5D73F}">
      <dgm:prSet/>
      <dgm:spPr/>
      <dgm:t>
        <a:bodyPr/>
        <a:lstStyle/>
        <a:p>
          <a:endParaRPr lang="es-CL"/>
        </a:p>
      </dgm:t>
    </dgm:pt>
    <dgm:pt modelId="{58527E33-4276-453C-A2B2-B4B1948F18BD}">
      <dgm:prSet/>
      <dgm:spPr/>
      <dgm:t>
        <a:bodyPr/>
        <a:lstStyle/>
        <a:p>
          <a:pPr rtl="0"/>
          <a:r>
            <a:rPr lang="es-CL" dirty="0" smtClean="0"/>
            <a:t>Único comprador de prestaciones</a:t>
          </a:r>
          <a:endParaRPr lang="es-CL" dirty="0"/>
        </a:p>
      </dgm:t>
    </dgm:pt>
    <dgm:pt modelId="{F34013E0-8C34-4131-AF7F-D49E5D179753}" type="parTrans" cxnId="{36CCEAE5-0C9B-452D-81B4-22FF821805D2}">
      <dgm:prSet/>
      <dgm:spPr/>
      <dgm:t>
        <a:bodyPr/>
        <a:lstStyle/>
        <a:p>
          <a:endParaRPr lang="es-CL"/>
        </a:p>
      </dgm:t>
    </dgm:pt>
    <dgm:pt modelId="{BEC5E69B-C4F8-4C9D-BD72-66CF82785CA9}" type="sibTrans" cxnId="{36CCEAE5-0C9B-452D-81B4-22FF821805D2}">
      <dgm:prSet/>
      <dgm:spPr/>
      <dgm:t>
        <a:bodyPr/>
        <a:lstStyle/>
        <a:p>
          <a:endParaRPr lang="es-CL"/>
        </a:p>
      </dgm:t>
    </dgm:pt>
    <dgm:pt modelId="{ECB65FFB-DA3F-43AA-BD87-D26874BA6812}">
      <dgm:prSet/>
      <dgm:spPr/>
      <dgm:t>
        <a:bodyPr/>
        <a:lstStyle/>
        <a:p>
          <a:pPr rtl="0"/>
          <a:r>
            <a:rPr lang="es-CL" dirty="0" smtClean="0"/>
            <a:t>Personas pierden libertad de elegir</a:t>
          </a:r>
          <a:endParaRPr lang="es-CL" dirty="0"/>
        </a:p>
      </dgm:t>
    </dgm:pt>
    <dgm:pt modelId="{13D98101-533C-4A26-9936-E476F4CE32DE}" type="parTrans" cxnId="{FF096DFB-A9B7-4476-A12C-7C79CFA9448C}">
      <dgm:prSet/>
      <dgm:spPr/>
      <dgm:t>
        <a:bodyPr/>
        <a:lstStyle/>
        <a:p>
          <a:endParaRPr lang="es-CL"/>
        </a:p>
      </dgm:t>
    </dgm:pt>
    <dgm:pt modelId="{A5E9A7A4-35F9-4B81-97FC-DDC51EC36E9B}" type="sibTrans" cxnId="{FF096DFB-A9B7-4476-A12C-7C79CFA9448C}">
      <dgm:prSet/>
      <dgm:spPr/>
      <dgm:t>
        <a:bodyPr/>
        <a:lstStyle/>
        <a:p>
          <a:endParaRPr lang="es-CL"/>
        </a:p>
      </dgm:t>
    </dgm:pt>
    <dgm:pt modelId="{8B7F4668-365B-4802-A961-670C1B9166A8}">
      <dgm:prSet/>
      <dgm:spPr/>
      <dgm:t>
        <a:bodyPr/>
        <a:lstStyle/>
        <a:p>
          <a:pPr rtl="0"/>
          <a:r>
            <a:rPr lang="es-CL" dirty="0" smtClean="0"/>
            <a:t>Recursos recaudados se ajustan por riesgo y se devuelven a las personas para que elijan.</a:t>
          </a:r>
          <a:endParaRPr lang="es-CL" dirty="0"/>
        </a:p>
      </dgm:t>
    </dgm:pt>
    <dgm:pt modelId="{A640E148-5A3F-46C3-AC0A-8B05CC5E2665}" type="parTrans" cxnId="{1F4C89AE-836C-4CB0-B3B0-ED740FDD43D8}">
      <dgm:prSet/>
      <dgm:spPr/>
      <dgm:t>
        <a:bodyPr/>
        <a:lstStyle/>
        <a:p>
          <a:endParaRPr lang="es-CL"/>
        </a:p>
      </dgm:t>
    </dgm:pt>
    <dgm:pt modelId="{B024FC90-68BA-497D-A3D6-799DB8BFA2B8}" type="sibTrans" cxnId="{1F4C89AE-836C-4CB0-B3B0-ED740FDD43D8}">
      <dgm:prSet/>
      <dgm:spPr/>
      <dgm:t>
        <a:bodyPr/>
        <a:lstStyle/>
        <a:p>
          <a:endParaRPr lang="es-CL"/>
        </a:p>
      </dgm:t>
    </dgm:pt>
    <dgm:pt modelId="{3053574C-E8EF-46AD-8001-AA7BF9751A3A}" type="pres">
      <dgm:prSet presAssocID="{8D301A5E-0FEF-42FA-8131-EFF39B9DB0E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810C4796-4AE4-4FC2-A7FD-983620CB4347}" type="pres">
      <dgm:prSet presAssocID="{31D28CD8-569C-4624-B3C4-21F6042E6BEA}" presName="linNode" presStyleCnt="0"/>
      <dgm:spPr/>
    </dgm:pt>
    <dgm:pt modelId="{C4B4FD52-A64F-44B7-A9F6-5D589491CD0B}" type="pres">
      <dgm:prSet presAssocID="{31D28CD8-569C-4624-B3C4-21F6042E6BEA}" presName="parentText" presStyleLbl="node1" presStyleIdx="0" presStyleCnt="2" custLinFactNeighborY="-2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1199CD10-5892-4FF5-8854-E3F716489BBF}" type="pres">
      <dgm:prSet presAssocID="{31D28CD8-569C-4624-B3C4-21F6042E6BEA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1033D4FA-F944-4DE5-962B-CE7F63485F53}" type="pres">
      <dgm:prSet presAssocID="{CC4F7F1E-F29F-4C08-8048-36E722EBB3D6}" presName="sp" presStyleCnt="0"/>
      <dgm:spPr/>
    </dgm:pt>
    <dgm:pt modelId="{58AF5F96-57E7-419E-AA9B-81B494996DAF}" type="pres">
      <dgm:prSet presAssocID="{2E86CF3F-E4CC-492D-9D76-7874B00415C8}" presName="linNode" presStyleCnt="0"/>
      <dgm:spPr/>
    </dgm:pt>
    <dgm:pt modelId="{3B17F802-1D13-4017-937D-5720A0566E08}" type="pres">
      <dgm:prSet presAssocID="{2E86CF3F-E4CC-492D-9D76-7874B00415C8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B829E22-8C40-4CA0-A355-8AC7A5A9D983}" type="pres">
      <dgm:prSet presAssocID="{2E86CF3F-E4CC-492D-9D76-7874B00415C8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FF096DFB-A9B7-4476-A12C-7C79CFA9448C}" srcId="{2E86CF3F-E4CC-492D-9D76-7874B00415C8}" destId="{ECB65FFB-DA3F-43AA-BD87-D26874BA6812}" srcOrd="0" destOrd="0" parTransId="{13D98101-533C-4A26-9936-E476F4CE32DE}" sibTransId="{A5E9A7A4-35F9-4B81-97FC-DDC51EC36E9B}"/>
    <dgm:cxn modelId="{F931100A-4006-45FE-BF9C-51464B9CAB64}" type="presOf" srcId="{58527E33-4276-453C-A2B2-B4B1948F18BD}" destId="{7B829E22-8C40-4CA0-A355-8AC7A5A9D983}" srcOrd="0" destOrd="2" presId="urn:microsoft.com/office/officeart/2005/8/layout/vList5"/>
    <dgm:cxn modelId="{ED43AB34-5FF5-48EB-B050-913C0E4C4B67}" srcId="{8D301A5E-0FEF-42FA-8131-EFF39B9DB0E3}" destId="{2E86CF3F-E4CC-492D-9D76-7874B00415C8}" srcOrd="1" destOrd="0" parTransId="{E36CEE6A-2D9B-4BB7-9CBC-3C6BAD313DB0}" sibTransId="{CCF6C691-63F2-4B7C-9E28-7B380E53C69F}"/>
    <dgm:cxn modelId="{87DF25AD-8D1B-4220-B4DE-6E8AAD2959D5}" type="presOf" srcId="{0DC86C9C-70B7-4BBD-9E3D-7F45181175D7}" destId="{1199CD10-5892-4FF5-8854-E3F716489BBF}" srcOrd="0" destOrd="1" presId="urn:microsoft.com/office/officeart/2005/8/layout/vList5"/>
    <dgm:cxn modelId="{85845AE5-7EE4-49E6-8FAD-6417472A9106}" type="presOf" srcId="{8B7F4668-365B-4802-A961-670C1B9166A8}" destId="{1199CD10-5892-4FF5-8854-E3F716489BBF}" srcOrd="0" destOrd="2" presId="urn:microsoft.com/office/officeart/2005/8/layout/vList5"/>
    <dgm:cxn modelId="{90098C10-7FCE-49A6-B765-1007CD7E1A6B}" type="presOf" srcId="{8D301A5E-0FEF-42FA-8131-EFF39B9DB0E3}" destId="{3053574C-E8EF-46AD-8001-AA7BF9751A3A}" srcOrd="0" destOrd="0" presId="urn:microsoft.com/office/officeart/2005/8/layout/vList5"/>
    <dgm:cxn modelId="{F57C62DE-25A9-4C8F-AB67-A3799EAA2272}" srcId="{8D301A5E-0FEF-42FA-8131-EFF39B9DB0E3}" destId="{31D28CD8-569C-4624-B3C4-21F6042E6BEA}" srcOrd="0" destOrd="0" parTransId="{F2FAA8BE-FD55-4F1C-8017-DE83C5E89BC3}" sibTransId="{CC4F7F1E-F29F-4C08-8048-36E722EBB3D6}"/>
    <dgm:cxn modelId="{1F4C89AE-836C-4CB0-B3B0-ED740FDD43D8}" srcId="{31D28CD8-569C-4624-B3C4-21F6042E6BEA}" destId="{8B7F4668-365B-4802-A961-670C1B9166A8}" srcOrd="2" destOrd="0" parTransId="{A640E148-5A3F-46C3-AC0A-8B05CC5E2665}" sibTransId="{B024FC90-68BA-497D-A3D6-799DB8BFA2B8}"/>
    <dgm:cxn modelId="{5F8ACC4F-6668-450F-8A0D-0BC41EAE9CC5}" type="presOf" srcId="{8311E59E-3562-44AA-863F-7128A42BACAF}" destId="{1199CD10-5892-4FF5-8854-E3F716489BBF}" srcOrd="0" destOrd="0" presId="urn:microsoft.com/office/officeart/2005/8/layout/vList5"/>
    <dgm:cxn modelId="{9D227F21-E00B-442D-B12B-664165D39184}" srcId="{31D28CD8-569C-4624-B3C4-21F6042E6BEA}" destId="{0DC86C9C-70B7-4BBD-9E3D-7F45181175D7}" srcOrd="1" destOrd="0" parTransId="{3FD093B2-696B-4220-BE73-203EDF580323}" sibTransId="{E41DD7AE-F0CE-4C2B-9DCD-B97005DEED69}"/>
    <dgm:cxn modelId="{DC913722-C6A1-4584-9541-5F9E0C02E729}" type="presOf" srcId="{31D28CD8-569C-4624-B3C4-21F6042E6BEA}" destId="{C4B4FD52-A64F-44B7-A9F6-5D589491CD0B}" srcOrd="0" destOrd="0" presId="urn:microsoft.com/office/officeart/2005/8/layout/vList5"/>
    <dgm:cxn modelId="{36CCEAE5-0C9B-452D-81B4-22FF821805D2}" srcId="{2E86CF3F-E4CC-492D-9D76-7874B00415C8}" destId="{58527E33-4276-453C-A2B2-B4B1948F18BD}" srcOrd="2" destOrd="0" parTransId="{F34013E0-8C34-4131-AF7F-D49E5D179753}" sibTransId="{BEC5E69B-C4F8-4C9D-BD72-66CF82785CA9}"/>
    <dgm:cxn modelId="{A284E72B-CEC7-4C21-8DC1-BE6E32E5D73F}" srcId="{2E86CF3F-E4CC-492D-9D76-7874B00415C8}" destId="{F646DDB5-DFAC-48FF-B10A-4A99C9F6012A}" srcOrd="1" destOrd="0" parTransId="{79565156-7FCD-42CA-A7D2-2DA866C45B11}" sibTransId="{80BD3917-31C7-4153-A533-EE7B726F2C96}"/>
    <dgm:cxn modelId="{13C83913-96BA-4F69-AF74-2EFA3ABB5D5B}" type="presOf" srcId="{F646DDB5-DFAC-48FF-B10A-4A99C9F6012A}" destId="{7B829E22-8C40-4CA0-A355-8AC7A5A9D983}" srcOrd="0" destOrd="1" presId="urn:microsoft.com/office/officeart/2005/8/layout/vList5"/>
    <dgm:cxn modelId="{CE97226A-5B3A-43F8-8AA0-D59415EFD965}" type="presOf" srcId="{2E86CF3F-E4CC-492D-9D76-7874B00415C8}" destId="{3B17F802-1D13-4017-937D-5720A0566E08}" srcOrd="0" destOrd="0" presId="urn:microsoft.com/office/officeart/2005/8/layout/vList5"/>
    <dgm:cxn modelId="{866BD334-B71A-40B2-BD46-BAFDC7C9AFE9}" type="presOf" srcId="{ECB65FFB-DA3F-43AA-BD87-D26874BA6812}" destId="{7B829E22-8C40-4CA0-A355-8AC7A5A9D983}" srcOrd="0" destOrd="0" presId="urn:microsoft.com/office/officeart/2005/8/layout/vList5"/>
    <dgm:cxn modelId="{7DB0D175-D11E-49FA-973B-6A038F346040}" srcId="{31D28CD8-569C-4624-B3C4-21F6042E6BEA}" destId="{8311E59E-3562-44AA-863F-7128A42BACAF}" srcOrd="0" destOrd="0" parTransId="{EC5FDF25-9DE5-4331-8A3F-44A16255F861}" sibTransId="{C66D24EF-10D4-47E5-AF5F-7001981847AF}"/>
    <dgm:cxn modelId="{DAF2BB14-5402-409A-AD38-65671EF2138F}" type="presParOf" srcId="{3053574C-E8EF-46AD-8001-AA7BF9751A3A}" destId="{810C4796-4AE4-4FC2-A7FD-983620CB4347}" srcOrd="0" destOrd="0" presId="urn:microsoft.com/office/officeart/2005/8/layout/vList5"/>
    <dgm:cxn modelId="{3D6EEF16-557C-4BB1-8E50-15650EE87296}" type="presParOf" srcId="{810C4796-4AE4-4FC2-A7FD-983620CB4347}" destId="{C4B4FD52-A64F-44B7-A9F6-5D589491CD0B}" srcOrd="0" destOrd="0" presId="urn:microsoft.com/office/officeart/2005/8/layout/vList5"/>
    <dgm:cxn modelId="{E49ADA17-5A24-462D-942B-89B19B96C911}" type="presParOf" srcId="{810C4796-4AE4-4FC2-A7FD-983620CB4347}" destId="{1199CD10-5892-4FF5-8854-E3F716489BBF}" srcOrd="1" destOrd="0" presId="urn:microsoft.com/office/officeart/2005/8/layout/vList5"/>
    <dgm:cxn modelId="{E916B3F6-7C29-46B9-BF24-19079A9AB910}" type="presParOf" srcId="{3053574C-E8EF-46AD-8001-AA7BF9751A3A}" destId="{1033D4FA-F944-4DE5-962B-CE7F63485F53}" srcOrd="1" destOrd="0" presId="urn:microsoft.com/office/officeart/2005/8/layout/vList5"/>
    <dgm:cxn modelId="{9A57492B-E7D2-40CC-A5A2-453E59C77848}" type="presParOf" srcId="{3053574C-E8EF-46AD-8001-AA7BF9751A3A}" destId="{58AF5F96-57E7-419E-AA9B-81B494996DAF}" srcOrd="2" destOrd="0" presId="urn:microsoft.com/office/officeart/2005/8/layout/vList5"/>
    <dgm:cxn modelId="{90B19554-66C1-4BA7-9187-7DB351E1F04F}" type="presParOf" srcId="{58AF5F96-57E7-419E-AA9B-81B494996DAF}" destId="{3B17F802-1D13-4017-937D-5720A0566E08}" srcOrd="0" destOrd="0" presId="urn:microsoft.com/office/officeart/2005/8/layout/vList5"/>
    <dgm:cxn modelId="{359F61B3-4ECF-4997-8CC1-4295F838968B}" type="presParOf" srcId="{58AF5F96-57E7-419E-AA9B-81B494996DAF}" destId="{7B829E22-8C40-4CA0-A355-8AC7A5A9D983}" srcOrd="1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0A9E9BF-8C89-4FB5-BE66-C20F71778EBE}">
      <dsp:nvSpPr>
        <dsp:cNvPr id="0" name=""/>
        <dsp:cNvSpPr/>
      </dsp:nvSpPr>
      <dsp:spPr>
        <a:xfrm>
          <a:off x="0" y="72012"/>
          <a:ext cx="8229600" cy="1151279"/>
        </a:xfrm>
        <a:prstGeom prst="round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CL" sz="2000" kern="1200" dirty="0" smtClean="0"/>
            <a:t>Buenos indicadores </a:t>
          </a:r>
          <a:r>
            <a:rPr lang="es-CL" sz="2000" kern="1200" dirty="0" err="1" smtClean="0"/>
            <a:t>bio</a:t>
          </a:r>
          <a:r>
            <a:rPr lang="es-CL" sz="2000" kern="1200" dirty="0" smtClean="0"/>
            <a:t> estadísticos en Chile.</a:t>
          </a:r>
        </a:p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kern="1200" dirty="0" smtClean="0"/>
            <a:t>Envejecimiento, alza de costos médicos, obesidad y otras patologías afectan a la población. </a:t>
          </a:r>
        </a:p>
      </dsp:txBody>
      <dsp:txXfrm>
        <a:off x="0" y="72012"/>
        <a:ext cx="8229600" cy="1151279"/>
      </dsp:txXfrm>
    </dsp:sp>
    <dsp:sp modelId="{6D26805C-3071-4906-816D-65F15CDAEE64}">
      <dsp:nvSpPr>
        <dsp:cNvPr id="0" name=""/>
        <dsp:cNvSpPr/>
      </dsp:nvSpPr>
      <dsp:spPr>
        <a:xfrm>
          <a:off x="0" y="1473011"/>
          <a:ext cx="8229599" cy="3278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1900" kern="1200" dirty="0" smtClean="0"/>
            <a:t>A más del 55% de la gente le preocupa el problema de salud</a:t>
          </a:r>
          <a:endParaRPr lang="es-CL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1900" kern="1200" dirty="0" smtClean="0"/>
            <a:t>3,3 millones elijen el sistema privado libremente</a:t>
          </a:r>
          <a:endParaRPr lang="es-CL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1900" kern="1200" dirty="0" smtClean="0"/>
            <a:t>13,5 millones están el Sistema Público de FONASA, pero un 50% de ellos hace uso de prestaciones privadas</a:t>
          </a:r>
          <a:endParaRPr lang="es-CL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1900" kern="1200" dirty="0" smtClean="0"/>
            <a:t>Faltan recursos en Chile, humanos, equipamiento e infraestructura en salud</a:t>
          </a:r>
          <a:endParaRPr lang="es-CL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1900" kern="1200" dirty="0" smtClean="0"/>
            <a:t>Sistema privado se afecta por alzas de los costos de la medicina</a:t>
          </a:r>
          <a:endParaRPr lang="es-CL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1900" kern="1200" dirty="0" smtClean="0"/>
            <a:t>Sistema público también, pero lo financia con impuestos.</a:t>
          </a:r>
          <a:endParaRPr lang="es-CL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1900" kern="1200" dirty="0" smtClean="0"/>
            <a:t>Judicialización por alzas de precio en sistema privado</a:t>
          </a:r>
          <a:endParaRPr lang="es-CL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1900" kern="1200" dirty="0" smtClean="0"/>
            <a:t>Complejidad de planes privados, cautividad.</a:t>
          </a:r>
          <a:endParaRPr lang="es-CL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1900" kern="1200" dirty="0" smtClean="0"/>
            <a:t>Colas y listas de espera, servicios deficientes en el sistema estatal APS y MAHI</a:t>
          </a:r>
          <a:endParaRPr lang="es-CL" sz="1900" kern="1200" dirty="0"/>
        </a:p>
      </dsp:txBody>
      <dsp:txXfrm>
        <a:off x="0" y="1473011"/>
        <a:ext cx="8229599" cy="327888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3A22C1F-9824-4CB3-9A81-9317120BB3F9}">
      <dsp:nvSpPr>
        <dsp:cNvPr id="0" name=""/>
        <dsp:cNvSpPr/>
      </dsp:nvSpPr>
      <dsp:spPr>
        <a:xfrm>
          <a:off x="0" y="10324"/>
          <a:ext cx="7704856" cy="551655"/>
        </a:xfrm>
        <a:prstGeom prst="round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300" b="1" kern="1200" smtClean="0"/>
            <a:t>Seguros de Salud </a:t>
          </a:r>
          <a:endParaRPr lang="es-CL" sz="2300" kern="1200"/>
        </a:p>
      </dsp:txBody>
      <dsp:txXfrm>
        <a:off x="0" y="10324"/>
        <a:ext cx="7704856" cy="551655"/>
      </dsp:txXfrm>
    </dsp:sp>
    <dsp:sp modelId="{5E7A7741-BF6C-450E-8D9C-B01E74B02146}">
      <dsp:nvSpPr>
        <dsp:cNvPr id="0" name=""/>
        <dsp:cNvSpPr/>
      </dsp:nvSpPr>
      <dsp:spPr>
        <a:xfrm>
          <a:off x="0" y="628219"/>
          <a:ext cx="7704856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300" kern="1200" smtClean="0"/>
            <a:t>Coberturas suplementarias</a:t>
          </a:r>
          <a:endParaRPr lang="es-CL" sz="2300" kern="1200"/>
        </a:p>
      </dsp:txBody>
      <dsp:txXfrm>
        <a:off x="0" y="628219"/>
        <a:ext cx="7704856" cy="551655"/>
      </dsp:txXfrm>
    </dsp:sp>
    <dsp:sp modelId="{30B234FF-83FA-4787-8598-E4C627FB5AAC}">
      <dsp:nvSpPr>
        <dsp:cNvPr id="0" name=""/>
        <dsp:cNvSpPr/>
      </dsp:nvSpPr>
      <dsp:spPr>
        <a:xfrm>
          <a:off x="0" y="1179873"/>
          <a:ext cx="7704856" cy="18567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4629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1800" kern="1200" smtClean="0"/>
            <a:t>Duración de los beneficios</a:t>
          </a:r>
          <a:endParaRPr lang="es-CL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1800" kern="1200" dirty="0" smtClean="0"/>
            <a:t>Integración vertical</a:t>
          </a:r>
          <a:endParaRPr lang="es-CL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1800" kern="1200" smtClean="0"/>
            <a:t>Regulación ajustes tarifas</a:t>
          </a:r>
          <a:endParaRPr lang="es-CL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1800" kern="1200" smtClean="0"/>
            <a:t>Diferencias sexo/edad</a:t>
          </a:r>
          <a:endParaRPr lang="es-CL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1800" kern="1200" dirty="0" smtClean="0"/>
            <a:t>Organismo regulador (Superintendencia de Salud)</a:t>
          </a:r>
          <a:endParaRPr lang="es-CL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1800" kern="1200" smtClean="0"/>
            <a:t>Efecto sobre bono regulador de demanda</a:t>
          </a:r>
          <a:endParaRPr lang="es-CL" sz="1800" kern="1200"/>
        </a:p>
      </dsp:txBody>
      <dsp:txXfrm>
        <a:off x="0" y="1179873"/>
        <a:ext cx="7704856" cy="1856790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61B2A5F-5A44-4D67-AC84-51D62E701FF9}">
      <dsp:nvSpPr>
        <dsp:cNvPr id="0" name=""/>
        <dsp:cNvSpPr/>
      </dsp:nvSpPr>
      <dsp:spPr>
        <a:xfrm>
          <a:off x="0" y="135967"/>
          <a:ext cx="8404248" cy="551655"/>
        </a:xfrm>
        <a:prstGeom prst="round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300" b="1" kern="1200" smtClean="0"/>
            <a:t>Mutuales de Seguridad</a:t>
          </a:r>
          <a:endParaRPr lang="es-CL" sz="2300" kern="1200"/>
        </a:p>
      </dsp:txBody>
      <dsp:txXfrm>
        <a:off x="0" y="135967"/>
        <a:ext cx="8404248" cy="551655"/>
      </dsp:txXfrm>
    </dsp:sp>
    <dsp:sp modelId="{B87CE4A2-81FF-4353-8E15-36352CCB0537}">
      <dsp:nvSpPr>
        <dsp:cNvPr id="0" name=""/>
        <dsp:cNvSpPr/>
      </dsp:nvSpPr>
      <dsp:spPr>
        <a:xfrm>
          <a:off x="0" y="753862"/>
          <a:ext cx="8404248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300" kern="1200" smtClean="0"/>
            <a:t>Adminstración de Licencias Médicas laborales</a:t>
          </a:r>
          <a:endParaRPr lang="es-CL" sz="2300" kern="1200"/>
        </a:p>
      </dsp:txBody>
      <dsp:txXfrm>
        <a:off x="0" y="753862"/>
        <a:ext cx="8404248" cy="551655"/>
      </dsp:txXfrm>
    </dsp:sp>
    <dsp:sp modelId="{6085ABDA-44C9-4444-9A33-F564F37691DA}">
      <dsp:nvSpPr>
        <dsp:cNvPr id="0" name=""/>
        <dsp:cNvSpPr/>
      </dsp:nvSpPr>
      <dsp:spPr>
        <a:xfrm>
          <a:off x="0" y="1305517"/>
          <a:ext cx="8404248" cy="928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835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1800" kern="1200" smtClean="0"/>
            <a:t>Aporte patronal iría a un Fondo común</a:t>
          </a:r>
          <a:endParaRPr lang="es-CL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1800" kern="1200" dirty="0" smtClean="0"/>
            <a:t>Organismo regulador (Superintendencia de Salud)</a:t>
          </a:r>
          <a:endParaRPr lang="es-CL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1800" kern="1200" smtClean="0"/>
            <a:t>Entrega de Licencias en manos de médicoas de Mutuales. ¿Se pierde ese control?</a:t>
          </a:r>
          <a:endParaRPr lang="es-CL" sz="1800" kern="1200"/>
        </a:p>
      </dsp:txBody>
      <dsp:txXfrm>
        <a:off x="0" y="1305517"/>
        <a:ext cx="8404248" cy="928395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CEFDE82-E610-4019-8C5E-9E3CBABF0AC0}">
      <dsp:nvSpPr>
        <dsp:cNvPr id="0" name=""/>
        <dsp:cNvSpPr/>
      </dsp:nvSpPr>
      <dsp:spPr>
        <a:xfrm>
          <a:off x="40" y="127458"/>
          <a:ext cx="3845569" cy="620678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Compartimos la necesidad de perfeccionar el sistema Isapres:</a:t>
          </a:r>
          <a:endParaRPr lang="es-CL" sz="1700" kern="1200" dirty="0"/>
        </a:p>
      </dsp:txBody>
      <dsp:txXfrm>
        <a:off x="40" y="127458"/>
        <a:ext cx="3845569" cy="620678"/>
      </dsp:txXfrm>
    </dsp:sp>
    <dsp:sp modelId="{041A7F97-82A1-400C-84F8-C298855EA5C1}">
      <dsp:nvSpPr>
        <dsp:cNvPr id="0" name=""/>
        <dsp:cNvSpPr/>
      </dsp:nvSpPr>
      <dsp:spPr>
        <a:xfrm>
          <a:off x="40" y="748137"/>
          <a:ext cx="3845569" cy="510106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700" i="1" kern="1200" dirty="0" smtClean="0"/>
            <a:t>Plan de seguridad Social con coberturas garantizadas</a:t>
          </a:r>
          <a:endParaRPr lang="es-CL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700" kern="1200" dirty="0" smtClean="0"/>
            <a:t>Tarifas sin diferencias sexo ni edad</a:t>
          </a:r>
          <a:endParaRPr lang="es-CL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700" i="1" kern="1200" dirty="0" smtClean="0"/>
            <a:t>Ajustes de precios regulados</a:t>
          </a:r>
          <a:endParaRPr lang="es-CL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700" i="1" kern="1200" dirty="0" smtClean="0"/>
            <a:t>Permitir Movilidad </a:t>
          </a:r>
          <a:r>
            <a:rPr lang="es-CL" sz="1700" i="1" kern="1200" dirty="0" err="1" smtClean="0"/>
            <a:t>interisapres</a:t>
          </a:r>
          <a:endParaRPr lang="es-CL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700" i="1" kern="1200" smtClean="0"/>
            <a:t>Creación de un fondo interisapres</a:t>
          </a:r>
          <a:endParaRPr lang="es-CL" sz="17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700" i="1" kern="1200" dirty="0" smtClean="0"/>
            <a:t>Separar las Licencias médicas en otra institucionalidad</a:t>
          </a:r>
          <a:endParaRPr lang="es-CL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700" i="1" kern="1200" dirty="0" smtClean="0"/>
            <a:t>Crear un Fondo Especial de Medicamentos de Alto Costo</a:t>
          </a:r>
          <a:endParaRPr lang="es-CL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700" i="1" kern="1200" dirty="0" smtClean="0"/>
            <a:t>Crear una institución que califique nuevas tecnologías médicas</a:t>
          </a:r>
          <a:endParaRPr lang="es-CL" sz="1700" i="1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CL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700" kern="1200" dirty="0" smtClean="0"/>
            <a:t>Además el sector requiere</a:t>
          </a:r>
          <a:endParaRPr lang="es-CL" sz="1700" kern="1200" dirty="0"/>
        </a:p>
        <a:p>
          <a:pPr marL="342900" lvl="2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700" i="1" kern="1200" dirty="0" smtClean="0"/>
            <a:t>Normas claras y estables en el tiempo</a:t>
          </a:r>
          <a:endParaRPr lang="es-CL" sz="1700" i="1" kern="1200" dirty="0"/>
        </a:p>
        <a:p>
          <a:pPr marL="342900" lvl="2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700" i="1" kern="1200" dirty="0" smtClean="0"/>
            <a:t>Mensajes claros del Gobierno, para evitar desconfianzas innecesarias</a:t>
          </a:r>
          <a:endParaRPr lang="es-CL" sz="1700" i="1" kern="1200" dirty="0"/>
        </a:p>
      </dsp:txBody>
      <dsp:txXfrm>
        <a:off x="40" y="748137"/>
        <a:ext cx="3845569" cy="5101067"/>
      </dsp:txXfrm>
    </dsp:sp>
    <dsp:sp modelId="{BE85A4BD-B558-4AB4-928B-04AD31F9C669}">
      <dsp:nvSpPr>
        <dsp:cNvPr id="0" name=""/>
        <dsp:cNvSpPr/>
      </dsp:nvSpPr>
      <dsp:spPr>
        <a:xfrm>
          <a:off x="4383989" y="127458"/>
          <a:ext cx="3845569" cy="620678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Pero NO compartimos:</a:t>
          </a:r>
          <a:endParaRPr lang="es-CL" sz="1700" kern="1200" dirty="0"/>
        </a:p>
      </dsp:txBody>
      <dsp:txXfrm>
        <a:off x="4383989" y="127458"/>
        <a:ext cx="3845569" cy="620678"/>
      </dsp:txXfrm>
    </dsp:sp>
    <dsp:sp modelId="{738E229F-EE1E-4512-8742-2E3ACEC99F11}">
      <dsp:nvSpPr>
        <dsp:cNvPr id="0" name=""/>
        <dsp:cNvSpPr/>
      </dsp:nvSpPr>
      <dsp:spPr>
        <a:xfrm>
          <a:off x="4383989" y="748137"/>
          <a:ext cx="3845569" cy="510106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700" i="1" kern="1200" dirty="0" smtClean="0"/>
            <a:t>Seguro Único de Salud</a:t>
          </a:r>
          <a:r>
            <a:rPr lang="es-CL" sz="1700" kern="1200" dirty="0" smtClean="0"/>
            <a:t>:</a:t>
          </a:r>
          <a:endParaRPr lang="es-CL" sz="1700" kern="1200" dirty="0"/>
        </a:p>
        <a:p>
          <a:pPr marL="342900" lvl="2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700" kern="1200" dirty="0" smtClean="0"/>
            <a:t>Poder </a:t>
          </a:r>
          <a:r>
            <a:rPr lang="es-CL" sz="1700" kern="1200" dirty="0" smtClean="0"/>
            <a:t>monopsónico estatal que es contrario a los deseos y aspiraciones de los chilenos y de los profesionales médicos y restringe libertad de las personas.</a:t>
          </a:r>
          <a:endParaRPr lang="es-CL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700" i="1" kern="1200" dirty="0" smtClean="0"/>
            <a:t>Libre movilidad de Fonasa a Isapre </a:t>
          </a:r>
          <a:r>
            <a:rPr lang="es-CL" sz="1700" kern="1200" dirty="0" smtClean="0"/>
            <a:t>sin ajustes por riesgo con portabilidad de recursos</a:t>
          </a:r>
          <a:endParaRPr lang="es-CL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700" i="1" kern="1200" dirty="0" smtClean="0"/>
            <a:t>Separar financiamiento del control de Licencias Médicas</a:t>
          </a:r>
          <a:endParaRPr lang="es-CL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CL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CL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700" kern="1200" dirty="0" smtClean="0"/>
            <a:t>Además se debe</a:t>
          </a:r>
          <a:endParaRPr lang="es-CL" sz="1700" kern="1200" dirty="0"/>
        </a:p>
        <a:p>
          <a:pPr marL="342900" lvl="2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700" kern="1200" dirty="0" smtClean="0"/>
            <a:t>Enfrentar prioritariamente los problemas de </a:t>
          </a:r>
          <a:r>
            <a:rPr lang="es-CL" sz="1700" kern="1200" dirty="0" smtClean="0"/>
            <a:t>gasto público y del </a:t>
          </a:r>
          <a:r>
            <a:rPr lang="es-CL" sz="1700" kern="1200" dirty="0" smtClean="0"/>
            <a:t>modelo de gestión y “provisión de servicios” en el </a:t>
          </a:r>
          <a:r>
            <a:rPr lang="es-CL" sz="1700" kern="1200" dirty="0" smtClean="0"/>
            <a:t>FONASA, </a:t>
          </a:r>
          <a:r>
            <a:rPr lang="es-CL" sz="1700" kern="1200" dirty="0" smtClean="0"/>
            <a:t>pues ahí se atiende 13,5 millones de chilenos</a:t>
          </a:r>
          <a:endParaRPr lang="es-CL" sz="1700" kern="1200" dirty="0"/>
        </a:p>
      </dsp:txBody>
      <dsp:txXfrm>
        <a:off x="4383989" y="748137"/>
        <a:ext cx="3845569" cy="510106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2232CC5-2C08-4897-9C05-03589B21D7A8}">
      <dsp:nvSpPr>
        <dsp:cNvPr id="0" name=""/>
        <dsp:cNvSpPr/>
      </dsp:nvSpPr>
      <dsp:spPr>
        <a:xfrm>
          <a:off x="1234491" y="179"/>
          <a:ext cx="5616632" cy="541988"/>
        </a:xfrm>
        <a:prstGeom prst="round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200" kern="1200" dirty="0" smtClean="0">
              <a:solidFill>
                <a:schemeClr val="tx1"/>
              </a:solidFill>
            </a:rPr>
            <a:t>Segregan, discriminan</a:t>
          </a:r>
          <a:endParaRPr lang="es-CL" sz="2200" kern="1200" dirty="0">
            <a:solidFill>
              <a:schemeClr val="tx1"/>
            </a:solidFill>
          </a:endParaRPr>
        </a:p>
      </dsp:txBody>
      <dsp:txXfrm>
        <a:off x="1234491" y="179"/>
        <a:ext cx="5616632" cy="541988"/>
      </dsp:txXfrm>
    </dsp:sp>
    <dsp:sp modelId="{F2793E7B-5411-4A23-B3B6-D29DBD0DDBC3}">
      <dsp:nvSpPr>
        <dsp:cNvPr id="0" name=""/>
        <dsp:cNvSpPr/>
      </dsp:nvSpPr>
      <dsp:spPr>
        <a:xfrm>
          <a:off x="1234491" y="569267"/>
          <a:ext cx="5616632" cy="541988"/>
        </a:xfrm>
        <a:prstGeom prst="round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200" kern="1200" smtClean="0">
              <a:solidFill>
                <a:schemeClr val="tx1"/>
              </a:solidFill>
            </a:rPr>
            <a:t>No cumple principios de la seguridad social</a:t>
          </a:r>
          <a:endParaRPr lang="es-CL" sz="2200" kern="1200">
            <a:solidFill>
              <a:schemeClr val="tx1"/>
            </a:solidFill>
          </a:endParaRPr>
        </a:p>
      </dsp:txBody>
      <dsp:txXfrm>
        <a:off x="1234491" y="569267"/>
        <a:ext cx="5616632" cy="541988"/>
      </dsp:txXfrm>
    </dsp:sp>
    <dsp:sp modelId="{3AA51055-5D90-4558-B93C-133B7A79E6E5}">
      <dsp:nvSpPr>
        <dsp:cNvPr id="0" name=""/>
        <dsp:cNvSpPr/>
      </dsp:nvSpPr>
      <dsp:spPr>
        <a:xfrm>
          <a:off x="1234491" y="1138355"/>
          <a:ext cx="5616632" cy="541988"/>
        </a:xfrm>
        <a:prstGeom prst="round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200" kern="1200" smtClean="0">
              <a:solidFill>
                <a:schemeClr val="tx1"/>
              </a:solidFill>
            </a:rPr>
            <a:t>Poco transparente</a:t>
          </a:r>
          <a:endParaRPr lang="es-CL" sz="2200" kern="1200">
            <a:solidFill>
              <a:schemeClr val="tx1"/>
            </a:solidFill>
          </a:endParaRPr>
        </a:p>
      </dsp:txBody>
      <dsp:txXfrm>
        <a:off x="1234491" y="1138355"/>
        <a:ext cx="5616632" cy="541988"/>
      </dsp:txXfrm>
    </dsp:sp>
    <dsp:sp modelId="{0E7F879D-F29A-4343-BFEE-E2576AFFEBEE}">
      <dsp:nvSpPr>
        <dsp:cNvPr id="0" name=""/>
        <dsp:cNvSpPr/>
      </dsp:nvSpPr>
      <dsp:spPr>
        <a:xfrm>
          <a:off x="1234491" y="1707443"/>
          <a:ext cx="5616632" cy="541988"/>
        </a:xfrm>
        <a:prstGeom prst="round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200" kern="1200" dirty="0" smtClean="0">
              <a:solidFill>
                <a:schemeClr val="tx1"/>
              </a:solidFill>
            </a:rPr>
            <a:t>Lucran con la salud</a:t>
          </a:r>
          <a:endParaRPr lang="es-CL" sz="2200" kern="1200" dirty="0">
            <a:solidFill>
              <a:schemeClr val="tx1"/>
            </a:solidFill>
          </a:endParaRPr>
        </a:p>
      </dsp:txBody>
      <dsp:txXfrm>
        <a:off x="1234491" y="1707443"/>
        <a:ext cx="5616632" cy="541988"/>
      </dsp:txXfrm>
    </dsp:sp>
    <dsp:sp modelId="{D0FE60CD-1BB3-4C92-84C6-8B5CA06D9EE9}">
      <dsp:nvSpPr>
        <dsp:cNvPr id="0" name=""/>
        <dsp:cNvSpPr/>
      </dsp:nvSpPr>
      <dsp:spPr>
        <a:xfrm>
          <a:off x="1234491" y="2332854"/>
          <a:ext cx="5616632" cy="541988"/>
        </a:xfrm>
        <a:prstGeom prst="round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100" kern="1200" smtClean="0">
              <a:solidFill>
                <a:schemeClr val="tx1"/>
              </a:solidFill>
            </a:rPr>
            <a:t>No cubre ciertas prestaciones</a:t>
          </a:r>
          <a:endParaRPr lang="es-CL" sz="2100" kern="1200">
            <a:solidFill>
              <a:schemeClr val="tx1"/>
            </a:solidFill>
          </a:endParaRPr>
        </a:p>
      </dsp:txBody>
      <dsp:txXfrm>
        <a:off x="1234491" y="2332854"/>
        <a:ext cx="5616632" cy="541988"/>
      </dsp:txXfrm>
    </dsp:sp>
    <dsp:sp modelId="{5642A3E1-0AD7-4A52-A65E-20A0C5A934CB}">
      <dsp:nvSpPr>
        <dsp:cNvPr id="0" name=""/>
        <dsp:cNvSpPr/>
      </dsp:nvSpPr>
      <dsp:spPr>
        <a:xfrm>
          <a:off x="1234491" y="2901942"/>
          <a:ext cx="5616632" cy="541988"/>
        </a:xfrm>
        <a:prstGeom prst="round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100" kern="1200" smtClean="0">
              <a:solidFill>
                <a:schemeClr val="tx1"/>
              </a:solidFill>
            </a:rPr>
            <a:t>Poco eficiente, caras</a:t>
          </a:r>
          <a:endParaRPr lang="es-CL" sz="2100" kern="1200">
            <a:solidFill>
              <a:schemeClr val="tx1"/>
            </a:solidFill>
          </a:endParaRPr>
        </a:p>
      </dsp:txBody>
      <dsp:txXfrm>
        <a:off x="1234491" y="2901942"/>
        <a:ext cx="5616632" cy="541988"/>
      </dsp:txXfrm>
    </dsp:sp>
    <dsp:sp modelId="{CB308165-792D-441B-B37D-9090063FDE8D}">
      <dsp:nvSpPr>
        <dsp:cNvPr id="0" name=""/>
        <dsp:cNvSpPr/>
      </dsp:nvSpPr>
      <dsp:spPr>
        <a:xfrm>
          <a:off x="1234491" y="3471030"/>
          <a:ext cx="5616632" cy="541988"/>
        </a:xfrm>
        <a:prstGeom prst="round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100" kern="1200" smtClean="0">
              <a:solidFill>
                <a:schemeClr val="tx1"/>
              </a:solidFill>
            </a:rPr>
            <a:t>Contribuye a generar demanda innecesaria</a:t>
          </a:r>
          <a:endParaRPr lang="es-CL" sz="2100" kern="1200">
            <a:solidFill>
              <a:schemeClr val="tx1"/>
            </a:solidFill>
          </a:endParaRPr>
        </a:p>
      </dsp:txBody>
      <dsp:txXfrm>
        <a:off x="1234491" y="3471030"/>
        <a:ext cx="5616632" cy="541988"/>
      </dsp:txXfrm>
    </dsp:sp>
    <dsp:sp modelId="{302DF106-B398-4E7F-8EC1-4AC6C1128A4E}">
      <dsp:nvSpPr>
        <dsp:cNvPr id="0" name=""/>
        <dsp:cNvSpPr/>
      </dsp:nvSpPr>
      <dsp:spPr>
        <a:xfrm>
          <a:off x="1234491" y="3983973"/>
          <a:ext cx="5616632" cy="541988"/>
        </a:xfrm>
        <a:prstGeom prst="round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kern="1200" smtClean="0">
              <a:solidFill>
                <a:schemeClr val="tx1"/>
              </a:solidFill>
            </a:rPr>
            <a:t>Mercantiliza un derecho social</a:t>
          </a:r>
          <a:endParaRPr lang="es-CL" sz="2000" kern="1200">
            <a:solidFill>
              <a:schemeClr val="tx1"/>
            </a:solidFill>
          </a:endParaRPr>
        </a:p>
      </dsp:txBody>
      <dsp:txXfrm>
        <a:off x="1234491" y="3983973"/>
        <a:ext cx="5616632" cy="54198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9A971FA-AE46-4BDE-9E30-E70A2F5D369B}">
      <dsp:nvSpPr>
        <dsp:cNvPr id="0" name=""/>
        <dsp:cNvSpPr/>
      </dsp:nvSpPr>
      <dsp:spPr>
        <a:xfrm>
          <a:off x="732190" y="40654"/>
          <a:ext cx="2793678" cy="13347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/>
            <a:t>Múltiples Planes de Salud 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/>
            <a:t>Afiliados con enfermedades cautivos</a:t>
          </a:r>
          <a:endParaRPr lang="es-CL" sz="1600" kern="1200" dirty="0"/>
        </a:p>
      </dsp:txBody>
      <dsp:txXfrm>
        <a:off x="732190" y="40654"/>
        <a:ext cx="2793678" cy="1334714"/>
      </dsp:txXfrm>
    </dsp:sp>
    <dsp:sp modelId="{4ABEE3DB-004F-48D8-9035-E3E67F863884}">
      <dsp:nvSpPr>
        <dsp:cNvPr id="0" name=""/>
        <dsp:cNvSpPr/>
      </dsp:nvSpPr>
      <dsp:spPr>
        <a:xfrm>
          <a:off x="706850" y="1430158"/>
          <a:ext cx="2793678" cy="13347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kern="1200" dirty="0" smtClean="0"/>
            <a:t>Precio del Plan base ajustado a riesgo individual.</a:t>
          </a:r>
        </a:p>
      </dsp:txBody>
      <dsp:txXfrm>
        <a:off x="706850" y="1430158"/>
        <a:ext cx="2793678" cy="1334714"/>
      </dsp:txXfrm>
    </dsp:sp>
    <dsp:sp modelId="{5F11918A-B4F1-49FA-A043-C526B741BA6B}">
      <dsp:nvSpPr>
        <dsp:cNvPr id="0" name=""/>
        <dsp:cNvSpPr/>
      </dsp:nvSpPr>
      <dsp:spPr>
        <a:xfrm>
          <a:off x="706850" y="2831609"/>
          <a:ext cx="2793678" cy="13347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kern="1200" dirty="0" smtClean="0"/>
            <a:t>Ajuste anual del precio del Plan Base según criterios que fije la Isapre</a:t>
          </a:r>
          <a:endParaRPr lang="es-CL" sz="1800" kern="1200" dirty="0"/>
        </a:p>
      </dsp:txBody>
      <dsp:txXfrm>
        <a:off x="706850" y="2831609"/>
        <a:ext cx="2793678" cy="1334714"/>
      </dsp:txXfrm>
    </dsp:sp>
    <dsp:sp modelId="{B21140E6-9F13-4324-A719-D3C58089170F}">
      <dsp:nvSpPr>
        <dsp:cNvPr id="0" name=""/>
        <dsp:cNvSpPr/>
      </dsp:nvSpPr>
      <dsp:spPr>
        <a:xfrm>
          <a:off x="706850" y="4209901"/>
          <a:ext cx="2793678" cy="13347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kern="1200" dirty="0" smtClean="0"/>
            <a:t>Contratos válidamente suscritos. Se debe respetar derechos adquiridos</a:t>
          </a:r>
          <a:endParaRPr lang="es-CL" sz="1800" kern="1200" dirty="0"/>
        </a:p>
      </dsp:txBody>
      <dsp:txXfrm>
        <a:off x="706850" y="4209901"/>
        <a:ext cx="2793678" cy="1334714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A8F5365-1C15-425D-8CAE-A160D203DB4B}">
      <dsp:nvSpPr>
        <dsp:cNvPr id="0" name=""/>
        <dsp:cNvSpPr/>
      </dsp:nvSpPr>
      <dsp:spPr>
        <a:xfrm>
          <a:off x="578582" y="9288"/>
          <a:ext cx="2993416" cy="1334714"/>
        </a:xfrm>
        <a:prstGeom prst="round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/>
            <a:t>Plan único de la Seguridad Social en Salud PSS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/>
            <a:t>Movilidad entre Isapres en el PSS </a:t>
          </a:r>
          <a:endParaRPr lang="es-CL" sz="1600" kern="1200" dirty="0"/>
        </a:p>
      </dsp:txBody>
      <dsp:txXfrm>
        <a:off x="578582" y="9288"/>
        <a:ext cx="2993416" cy="1334714"/>
      </dsp:txXfrm>
    </dsp:sp>
    <dsp:sp modelId="{F7090AE5-4D40-4BBF-ACCC-F7D27B2F6DC9}">
      <dsp:nvSpPr>
        <dsp:cNvPr id="0" name=""/>
        <dsp:cNvSpPr/>
      </dsp:nvSpPr>
      <dsp:spPr>
        <a:xfrm>
          <a:off x="606981" y="1404225"/>
          <a:ext cx="2993416" cy="1334714"/>
        </a:xfrm>
        <a:prstGeom prst="round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dirty="0" smtClean="0"/>
            <a:t>Precio colectivo: 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/>
            <a:t>Cotización para Salud + Prima Comunitaria sin diferencia de sexo ni edad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/>
            <a:t>Valor mínimo</a:t>
          </a:r>
        </a:p>
      </dsp:txBody>
      <dsp:txXfrm>
        <a:off x="606981" y="1404225"/>
        <a:ext cx="2993416" cy="1334714"/>
      </dsp:txXfrm>
    </dsp:sp>
    <dsp:sp modelId="{0DAB661F-0EC9-44F3-91E2-BA5AF32C9D7C}">
      <dsp:nvSpPr>
        <dsp:cNvPr id="0" name=""/>
        <dsp:cNvSpPr/>
      </dsp:nvSpPr>
      <dsp:spPr>
        <a:xfrm>
          <a:off x="606981" y="2805675"/>
          <a:ext cx="2993416" cy="1334714"/>
        </a:xfrm>
        <a:prstGeom prst="round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kern="1200" dirty="0" smtClean="0"/>
            <a:t>Ajuste en base a procedimiento regulado por ley, con Panel de Expertos.</a:t>
          </a:r>
          <a:endParaRPr lang="es-CL" sz="1800" kern="1200" dirty="0"/>
        </a:p>
      </dsp:txBody>
      <dsp:txXfrm>
        <a:off x="606981" y="2805675"/>
        <a:ext cx="2993416" cy="1334714"/>
      </dsp:txXfrm>
    </dsp:sp>
    <dsp:sp modelId="{0F85B8C3-99CA-4687-BDFC-E067D24FD5D0}">
      <dsp:nvSpPr>
        <dsp:cNvPr id="0" name=""/>
        <dsp:cNvSpPr/>
      </dsp:nvSpPr>
      <dsp:spPr>
        <a:xfrm>
          <a:off x="606981" y="4207126"/>
          <a:ext cx="2993416" cy="1334714"/>
        </a:xfrm>
        <a:prstGeom prst="round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kern="1200" dirty="0" smtClean="0"/>
            <a:t>Los que prefieran pueden permanecer en su contrato antiguo</a:t>
          </a:r>
          <a:endParaRPr lang="es-CL" sz="1800" kern="1200" dirty="0"/>
        </a:p>
      </dsp:txBody>
      <dsp:txXfrm>
        <a:off x="606981" y="4207126"/>
        <a:ext cx="2993416" cy="1334714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9A971FA-AE46-4BDE-9E30-E70A2F5D369B}">
      <dsp:nvSpPr>
        <dsp:cNvPr id="0" name=""/>
        <dsp:cNvSpPr/>
      </dsp:nvSpPr>
      <dsp:spPr>
        <a:xfrm>
          <a:off x="706850" y="1556"/>
          <a:ext cx="2793678" cy="5895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smtClean="0"/>
            <a:t>Mayor integración de los sistemas</a:t>
          </a:r>
          <a:endParaRPr lang="es-CL" sz="1400" kern="1200"/>
        </a:p>
      </dsp:txBody>
      <dsp:txXfrm>
        <a:off x="706850" y="1556"/>
        <a:ext cx="2793678" cy="589521"/>
      </dsp:txXfrm>
    </dsp:sp>
    <dsp:sp modelId="{89B5B9F4-7BE5-42E6-8096-7DA28A0F9E9B}">
      <dsp:nvSpPr>
        <dsp:cNvPr id="0" name=""/>
        <dsp:cNvSpPr/>
      </dsp:nvSpPr>
      <dsp:spPr>
        <a:xfrm>
          <a:off x="706850" y="620554"/>
          <a:ext cx="2793678" cy="5895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smtClean="0"/>
            <a:t>Transparencia de beneficios</a:t>
          </a:r>
          <a:endParaRPr lang="es-CL" sz="1400" kern="1200"/>
        </a:p>
      </dsp:txBody>
      <dsp:txXfrm>
        <a:off x="706850" y="620554"/>
        <a:ext cx="2793678" cy="589521"/>
      </dsp:txXfrm>
    </dsp:sp>
    <dsp:sp modelId="{7984F9A6-01AA-4C3B-9491-980DD0493495}">
      <dsp:nvSpPr>
        <dsp:cNvPr id="0" name=""/>
        <dsp:cNvSpPr/>
      </dsp:nvSpPr>
      <dsp:spPr>
        <a:xfrm>
          <a:off x="706850" y="1251006"/>
          <a:ext cx="2793678" cy="5895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smtClean="0"/>
            <a:t>Permitir la movilidad de afiliados cautivos;</a:t>
          </a:r>
          <a:endParaRPr lang="es-CL" sz="1400" kern="1200"/>
        </a:p>
      </dsp:txBody>
      <dsp:txXfrm>
        <a:off x="706850" y="1251006"/>
        <a:ext cx="2793678" cy="589521"/>
      </dsp:txXfrm>
    </dsp:sp>
    <dsp:sp modelId="{3CB46FA2-50F5-4DBA-A770-241C389D6EF9}">
      <dsp:nvSpPr>
        <dsp:cNvPr id="0" name=""/>
        <dsp:cNvSpPr/>
      </dsp:nvSpPr>
      <dsp:spPr>
        <a:xfrm>
          <a:off x="706850" y="1870004"/>
          <a:ext cx="2793678" cy="5895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dirty="0" smtClean="0"/>
            <a:t>Resolver el conflicto de ajustes de precio hoy judicializado;</a:t>
          </a:r>
          <a:endParaRPr lang="es-CL" sz="1400" kern="1200" dirty="0"/>
        </a:p>
      </dsp:txBody>
      <dsp:txXfrm>
        <a:off x="706850" y="1870004"/>
        <a:ext cx="2793678" cy="589521"/>
      </dsp:txXfrm>
    </dsp:sp>
    <dsp:sp modelId="{4ABEE3DB-004F-48D8-9035-E3E67F863884}">
      <dsp:nvSpPr>
        <dsp:cNvPr id="0" name=""/>
        <dsp:cNvSpPr/>
      </dsp:nvSpPr>
      <dsp:spPr>
        <a:xfrm>
          <a:off x="706850" y="2489001"/>
          <a:ext cx="2793678" cy="5895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dirty="0" smtClean="0"/>
            <a:t>Resolver el problema de las Tablas de factores congeladas;</a:t>
          </a:r>
          <a:endParaRPr lang="es-CL" sz="1400" kern="1200" dirty="0"/>
        </a:p>
      </dsp:txBody>
      <dsp:txXfrm>
        <a:off x="706850" y="2489001"/>
        <a:ext cx="2793678" cy="589521"/>
      </dsp:txXfrm>
    </dsp:sp>
    <dsp:sp modelId="{B86E3445-7BB8-40BB-9AC0-2D949E0BDE14}">
      <dsp:nvSpPr>
        <dsp:cNvPr id="0" name=""/>
        <dsp:cNvSpPr/>
      </dsp:nvSpPr>
      <dsp:spPr>
        <a:xfrm>
          <a:off x="706850" y="3107999"/>
          <a:ext cx="2793678" cy="5895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dirty="0" smtClean="0"/>
            <a:t>Eliminar discriminación por sexo, edad</a:t>
          </a:r>
          <a:endParaRPr lang="es-CL" sz="1400" kern="1200" dirty="0"/>
        </a:p>
      </dsp:txBody>
      <dsp:txXfrm>
        <a:off x="706850" y="3107999"/>
        <a:ext cx="2793678" cy="589521"/>
      </dsp:txXfrm>
    </dsp:sp>
    <dsp:sp modelId="{5F11918A-B4F1-49FA-A043-C526B741BA6B}">
      <dsp:nvSpPr>
        <dsp:cNvPr id="0" name=""/>
        <dsp:cNvSpPr/>
      </dsp:nvSpPr>
      <dsp:spPr>
        <a:xfrm>
          <a:off x="706850" y="3726996"/>
          <a:ext cx="2793678" cy="5895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dirty="0" smtClean="0"/>
            <a:t>Enfrentar el gasto creciente en salud;</a:t>
          </a:r>
          <a:endParaRPr lang="es-CL" sz="1400" kern="1200" dirty="0"/>
        </a:p>
      </dsp:txBody>
      <dsp:txXfrm>
        <a:off x="706850" y="3726996"/>
        <a:ext cx="2793678" cy="589521"/>
      </dsp:txXfrm>
    </dsp:sp>
    <dsp:sp modelId="{52C8A881-5AAF-44D6-8A52-F5440DC20204}">
      <dsp:nvSpPr>
        <dsp:cNvPr id="0" name=""/>
        <dsp:cNvSpPr/>
      </dsp:nvSpPr>
      <dsp:spPr>
        <a:xfrm>
          <a:off x="706850" y="4345994"/>
          <a:ext cx="2793678" cy="5895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dirty="0" smtClean="0"/>
            <a:t>Resolver incorporación de coberturas de nuevas tecnologías;</a:t>
          </a:r>
          <a:endParaRPr lang="es-CL" sz="1400" kern="1200" dirty="0"/>
        </a:p>
      </dsp:txBody>
      <dsp:txXfrm>
        <a:off x="706850" y="4345994"/>
        <a:ext cx="2793678" cy="589521"/>
      </dsp:txXfrm>
    </dsp:sp>
    <dsp:sp modelId="{34BF79FF-49F6-47F3-ACE0-92779AD80A1E}">
      <dsp:nvSpPr>
        <dsp:cNvPr id="0" name=""/>
        <dsp:cNvSpPr/>
      </dsp:nvSpPr>
      <dsp:spPr>
        <a:xfrm>
          <a:off x="706850" y="4955094"/>
          <a:ext cx="2793678" cy="5895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dirty="0" smtClean="0"/>
            <a:t>Mejorar la gestión del SIL</a:t>
          </a:r>
          <a:r>
            <a:rPr lang="es-CL" sz="1100" kern="1200" dirty="0" smtClean="0"/>
            <a:t>;</a:t>
          </a:r>
          <a:endParaRPr lang="es-CL" sz="1100" kern="1200" dirty="0"/>
        </a:p>
      </dsp:txBody>
      <dsp:txXfrm>
        <a:off x="706850" y="4955094"/>
        <a:ext cx="2793678" cy="589521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A8F5365-1C15-425D-8CAE-A160D203DB4B}">
      <dsp:nvSpPr>
        <dsp:cNvPr id="0" name=""/>
        <dsp:cNvSpPr/>
      </dsp:nvSpPr>
      <dsp:spPr>
        <a:xfrm>
          <a:off x="578582" y="219"/>
          <a:ext cx="2993416" cy="663973"/>
        </a:xfrm>
        <a:prstGeom prst="round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dirty="0" smtClean="0"/>
            <a:t>Beneficios del Plan de la Seguridad Social en Salud PSS</a:t>
          </a:r>
          <a:endParaRPr lang="es-CL" sz="1400" kern="1200" dirty="0"/>
        </a:p>
      </dsp:txBody>
      <dsp:txXfrm>
        <a:off x="578582" y="219"/>
        <a:ext cx="2993416" cy="663973"/>
      </dsp:txXfrm>
    </dsp:sp>
    <dsp:sp modelId="{F7090AE5-4D40-4BBF-ACCC-F7D27B2F6DC9}">
      <dsp:nvSpPr>
        <dsp:cNvPr id="0" name=""/>
        <dsp:cNvSpPr/>
      </dsp:nvSpPr>
      <dsp:spPr>
        <a:xfrm>
          <a:off x="578582" y="697391"/>
          <a:ext cx="2993416" cy="663973"/>
        </a:xfrm>
        <a:prstGeom prst="round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dirty="0" smtClean="0"/>
            <a:t>PSS con coberturas definidas</a:t>
          </a:r>
          <a:endParaRPr lang="es-CL" sz="1400" kern="1200" dirty="0"/>
        </a:p>
      </dsp:txBody>
      <dsp:txXfrm>
        <a:off x="578582" y="697391"/>
        <a:ext cx="2993416" cy="663973"/>
      </dsp:txXfrm>
    </dsp:sp>
    <dsp:sp modelId="{F1FAF0C6-32E3-4873-9FAB-6190BF79B955}">
      <dsp:nvSpPr>
        <dsp:cNvPr id="0" name=""/>
        <dsp:cNvSpPr/>
      </dsp:nvSpPr>
      <dsp:spPr>
        <a:xfrm>
          <a:off x="581096" y="1373794"/>
          <a:ext cx="2993416" cy="663973"/>
        </a:xfrm>
        <a:prstGeom prst="round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dirty="0" smtClean="0"/>
            <a:t>Fondo Compensación Inter Isapres</a:t>
          </a:r>
          <a:endParaRPr lang="es-CL" sz="1400" kern="1200" dirty="0"/>
        </a:p>
      </dsp:txBody>
      <dsp:txXfrm>
        <a:off x="581096" y="1373794"/>
        <a:ext cx="2993416" cy="663973"/>
      </dsp:txXfrm>
    </dsp:sp>
    <dsp:sp modelId="{3CAFB04C-EF5D-4D13-9E7E-255C6290A177}">
      <dsp:nvSpPr>
        <dsp:cNvPr id="0" name=""/>
        <dsp:cNvSpPr/>
      </dsp:nvSpPr>
      <dsp:spPr>
        <a:xfrm>
          <a:off x="578582" y="2091735"/>
          <a:ext cx="2993416" cy="663973"/>
        </a:xfrm>
        <a:prstGeom prst="round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/>
            <a:t>Ajustes tarifas regulados por ley</a:t>
          </a:r>
          <a:endParaRPr lang="es-CL" sz="1600" kern="1200" dirty="0"/>
        </a:p>
      </dsp:txBody>
      <dsp:txXfrm>
        <a:off x="578582" y="2091735"/>
        <a:ext cx="2993416" cy="663973"/>
      </dsp:txXfrm>
    </dsp:sp>
    <dsp:sp modelId="{6D05DF27-2F8D-484C-B5E6-98E241B72294}">
      <dsp:nvSpPr>
        <dsp:cNvPr id="0" name=""/>
        <dsp:cNvSpPr/>
      </dsp:nvSpPr>
      <dsp:spPr>
        <a:xfrm>
          <a:off x="606981" y="2788907"/>
          <a:ext cx="2993416" cy="663973"/>
        </a:xfrm>
        <a:prstGeom prst="round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dirty="0" smtClean="0"/>
            <a:t>Tarifa: Cotización para Salud más una Prima Comunitaria  sin diferencia por sexo ni edad</a:t>
          </a:r>
          <a:endParaRPr lang="es-CL" sz="1400" kern="1200" dirty="0"/>
        </a:p>
      </dsp:txBody>
      <dsp:txXfrm>
        <a:off x="606981" y="2788907"/>
        <a:ext cx="2993416" cy="663973"/>
      </dsp:txXfrm>
    </dsp:sp>
    <dsp:sp modelId="{0DAB661F-0EC9-44F3-91E2-BA5AF32C9D7C}">
      <dsp:nvSpPr>
        <dsp:cNvPr id="0" name=""/>
        <dsp:cNvSpPr/>
      </dsp:nvSpPr>
      <dsp:spPr>
        <a:xfrm>
          <a:off x="606981" y="3486079"/>
          <a:ext cx="2993416" cy="663973"/>
        </a:xfrm>
        <a:prstGeom prst="round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dirty="0" smtClean="0"/>
            <a:t>Convenios en Redes amplias para compartir riesgo con prestadores</a:t>
          </a:r>
          <a:endParaRPr lang="es-CL" sz="1400" kern="1200" dirty="0"/>
        </a:p>
      </dsp:txBody>
      <dsp:txXfrm>
        <a:off x="606981" y="3486079"/>
        <a:ext cx="2993416" cy="663973"/>
      </dsp:txXfrm>
    </dsp:sp>
    <dsp:sp modelId="{C683C88F-FC80-42C1-8B97-8FFF77AB9E22}">
      <dsp:nvSpPr>
        <dsp:cNvPr id="0" name=""/>
        <dsp:cNvSpPr/>
      </dsp:nvSpPr>
      <dsp:spPr>
        <a:xfrm>
          <a:off x="606981" y="4183251"/>
          <a:ext cx="2993416" cy="663973"/>
        </a:xfrm>
        <a:prstGeom prst="round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dirty="0" smtClean="0"/>
            <a:t>ETESA para que se autoricen bonificar nuevas tecnologías</a:t>
          </a:r>
          <a:endParaRPr lang="es-CL" sz="1400" kern="1200" dirty="0"/>
        </a:p>
      </dsp:txBody>
      <dsp:txXfrm>
        <a:off x="606981" y="4183251"/>
        <a:ext cx="2993416" cy="663973"/>
      </dsp:txXfrm>
    </dsp:sp>
    <dsp:sp modelId="{6E49BC2E-2799-40D1-9643-0CC9439A0C68}">
      <dsp:nvSpPr>
        <dsp:cNvPr id="0" name=""/>
        <dsp:cNvSpPr/>
      </dsp:nvSpPr>
      <dsp:spPr>
        <a:xfrm>
          <a:off x="606981" y="4880422"/>
          <a:ext cx="2993416" cy="663973"/>
        </a:xfrm>
        <a:prstGeom prst="round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dirty="0" smtClean="0"/>
            <a:t>Se separa la financiación y control del SIL en nueva institución;</a:t>
          </a:r>
          <a:endParaRPr lang="es-CL" sz="1400" kern="1200" dirty="0"/>
        </a:p>
      </dsp:txBody>
      <dsp:txXfrm>
        <a:off x="606981" y="4880422"/>
        <a:ext cx="2993416" cy="663973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B3B7F5C-3C72-4D40-889E-4F157C11AB71}">
      <dsp:nvSpPr>
        <dsp:cNvPr id="0" name=""/>
        <dsp:cNvSpPr/>
      </dsp:nvSpPr>
      <dsp:spPr>
        <a:xfrm>
          <a:off x="0" y="123199"/>
          <a:ext cx="7992887" cy="715052"/>
        </a:xfrm>
        <a:prstGeom prst="round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smtClean="0"/>
            <a:t>Plan de Seguridad Social en Salud</a:t>
          </a:r>
          <a:endParaRPr lang="es-CL" sz="1800" kern="1200"/>
        </a:p>
      </dsp:txBody>
      <dsp:txXfrm>
        <a:off x="0" y="123199"/>
        <a:ext cx="7992887" cy="715052"/>
      </dsp:txXfrm>
    </dsp:sp>
    <dsp:sp modelId="{B4D924CE-C06B-4917-AFF9-64B7C4EA5A0D}">
      <dsp:nvSpPr>
        <dsp:cNvPr id="0" name=""/>
        <dsp:cNvSpPr/>
      </dsp:nvSpPr>
      <dsp:spPr>
        <a:xfrm>
          <a:off x="0" y="838252"/>
          <a:ext cx="7992887" cy="1639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774" tIns="22860" rIns="128016" bIns="22860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1400" kern="1200" smtClean="0"/>
            <a:t>Tarifas PSS:  Cotización de Salud + prima comunitaria Pc</a:t>
          </a:r>
          <a:endParaRPr lang="es-CL" sz="1400" kern="120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1400" kern="1200" smtClean="0"/>
            <a:t>No hay discriminación por sexo ni edad, ni enfermedad. Precio mínimo por beneficiario.</a:t>
          </a:r>
          <a:endParaRPr lang="es-CL" sz="1400" kern="120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1400" kern="1200" smtClean="0"/>
            <a:t>Ajustes de tarifas Pc reguladas por ley</a:t>
          </a:r>
          <a:endParaRPr lang="es-CL" sz="1400" kern="120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1400" kern="1200" smtClean="0"/>
            <a:t>Opera en red </a:t>
          </a:r>
          <a:endParaRPr lang="es-CL" sz="1400" kern="120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1400" kern="1200" smtClean="0"/>
            <a:t>Movilidad interisapre. Existirá un Fondo Interisapre que recibe cotización para Salud y la devuelve ajustado por riesgo a cada Isapre. </a:t>
          </a:r>
          <a:endParaRPr lang="es-CL" sz="1400" kern="120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1400" kern="1200" smtClean="0"/>
            <a:t>Fondo de medicamentos de Alto Costo que cada Isapre y Fonasa financia con una cápita </a:t>
          </a:r>
          <a:endParaRPr lang="es-CL" sz="1400" kern="1200"/>
        </a:p>
      </dsp:txBody>
      <dsp:txXfrm>
        <a:off x="0" y="838252"/>
        <a:ext cx="7992887" cy="1639440"/>
      </dsp:txXfrm>
    </dsp:sp>
    <dsp:sp modelId="{AC775A37-4BA5-44AE-BC8C-952F6F04DF02}">
      <dsp:nvSpPr>
        <dsp:cNvPr id="0" name=""/>
        <dsp:cNvSpPr/>
      </dsp:nvSpPr>
      <dsp:spPr>
        <a:xfrm>
          <a:off x="0" y="2477692"/>
          <a:ext cx="7992887" cy="715052"/>
        </a:xfrm>
        <a:prstGeom prst="round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smtClean="0"/>
            <a:t>Planes complementarios: PSS en diferentes redes</a:t>
          </a:r>
          <a:endParaRPr lang="es-CL" sz="1800" kern="1200"/>
        </a:p>
      </dsp:txBody>
      <dsp:txXfrm>
        <a:off x="0" y="2477692"/>
        <a:ext cx="7992887" cy="715052"/>
      </dsp:txXfrm>
    </dsp:sp>
    <dsp:sp modelId="{1A1F21A8-6383-4DE1-8EE7-2B83875F1653}">
      <dsp:nvSpPr>
        <dsp:cNvPr id="0" name=""/>
        <dsp:cNvSpPr/>
      </dsp:nvSpPr>
      <dsp:spPr>
        <a:xfrm>
          <a:off x="0" y="3244585"/>
          <a:ext cx="7992887" cy="715052"/>
        </a:xfrm>
        <a:prstGeom prst="round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SIL en una institución independiente,  que recibe la cotización SIL, pero debe financiar y controlar las SIL.</a:t>
          </a:r>
          <a:endParaRPr lang="es-CL" sz="1800" kern="1200" dirty="0"/>
        </a:p>
      </dsp:txBody>
      <dsp:txXfrm>
        <a:off x="0" y="3244585"/>
        <a:ext cx="7992887" cy="715052"/>
      </dsp:txXfrm>
    </dsp:sp>
    <dsp:sp modelId="{451BA3C8-3620-4DF4-B71B-53FABBDA102D}">
      <dsp:nvSpPr>
        <dsp:cNvPr id="0" name=""/>
        <dsp:cNvSpPr/>
      </dsp:nvSpPr>
      <dsp:spPr>
        <a:xfrm>
          <a:off x="0" y="4011478"/>
          <a:ext cx="7992887" cy="715052"/>
        </a:xfrm>
        <a:prstGeom prst="round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smtClean="0"/>
            <a:t>Institución nueva para evaluar nuevas tecnologías ETESA.</a:t>
          </a:r>
          <a:endParaRPr lang="es-CL" sz="1800" kern="1200"/>
        </a:p>
      </dsp:txBody>
      <dsp:txXfrm>
        <a:off x="0" y="4011478"/>
        <a:ext cx="7992887" cy="715052"/>
      </dsp:txXfrm>
    </dsp:sp>
    <dsp:sp modelId="{B3880753-B0BA-4585-9B09-4267366D44E0}">
      <dsp:nvSpPr>
        <dsp:cNvPr id="0" name=""/>
        <dsp:cNvSpPr/>
      </dsp:nvSpPr>
      <dsp:spPr>
        <a:xfrm>
          <a:off x="0" y="4778371"/>
          <a:ext cx="7992887" cy="715052"/>
        </a:xfrm>
        <a:prstGeom prst="round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smtClean="0"/>
            <a:t>Planes de Beneficios  Suplementarios</a:t>
          </a:r>
          <a:endParaRPr lang="es-CL" sz="1800" kern="1200"/>
        </a:p>
      </dsp:txBody>
      <dsp:txXfrm>
        <a:off x="0" y="4778371"/>
        <a:ext cx="7992887" cy="715052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C411DB-3F74-41B0-975E-8449B8CDEACA}">
      <dsp:nvSpPr>
        <dsp:cNvPr id="0" name=""/>
        <dsp:cNvSpPr/>
      </dsp:nvSpPr>
      <dsp:spPr>
        <a:xfrm>
          <a:off x="0" y="0"/>
          <a:ext cx="7272807" cy="469174"/>
        </a:xfrm>
        <a:prstGeom prst="round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• Mayor claridad en los beneficios en el PSS y complementarios </a:t>
          </a:r>
        </a:p>
      </dsp:txBody>
      <dsp:txXfrm>
        <a:off x="0" y="0"/>
        <a:ext cx="7272807" cy="469174"/>
      </dsp:txXfrm>
    </dsp:sp>
    <dsp:sp modelId="{CC4E29E9-F502-4E7D-9191-89830791FFE4}">
      <dsp:nvSpPr>
        <dsp:cNvPr id="0" name=""/>
        <dsp:cNvSpPr/>
      </dsp:nvSpPr>
      <dsp:spPr>
        <a:xfrm>
          <a:off x="0" y="458039"/>
          <a:ext cx="7272807" cy="793412"/>
        </a:xfrm>
        <a:prstGeom prst="round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• Término de primas ajustadas por riesgo de salud.</a:t>
          </a:r>
        </a:p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    Se desvincula el precio: </a:t>
          </a:r>
          <a:endParaRPr lang="es-CL" sz="1700" kern="1200" dirty="0"/>
        </a:p>
      </dsp:txBody>
      <dsp:txXfrm>
        <a:off x="0" y="458039"/>
        <a:ext cx="7272807" cy="793412"/>
      </dsp:txXfrm>
    </dsp:sp>
    <dsp:sp modelId="{10F50C1D-8D64-4D6B-9074-D37AC7E90186}">
      <dsp:nvSpPr>
        <dsp:cNvPr id="0" name=""/>
        <dsp:cNvSpPr/>
      </dsp:nvSpPr>
      <dsp:spPr>
        <a:xfrm>
          <a:off x="0" y="1171147"/>
          <a:ext cx="7272807" cy="12700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0912" tIns="21590" rIns="120904" bIns="21590" numCol="1" spcCol="1270" anchor="t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s-CL" sz="1300" kern="1200" dirty="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1300" kern="1200" dirty="0" smtClean="0"/>
            <a:t>De la edad y sexo </a:t>
          </a:r>
          <a:endParaRPr lang="es-CL" sz="1300" kern="1200" dirty="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1300" kern="1200" dirty="0" smtClean="0"/>
            <a:t>De las coberturas de los planes. La diferencia se encuentra en el tipo de prestadores</a:t>
          </a:r>
          <a:endParaRPr lang="es-CL" sz="1300" kern="1200" dirty="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1300" kern="1200" dirty="0" smtClean="0"/>
            <a:t>Movilidad entre ISAPRES en el PSS </a:t>
          </a:r>
          <a:endParaRPr lang="es-CL" sz="1300" kern="1200" dirty="0"/>
        </a:p>
      </dsp:txBody>
      <dsp:txXfrm>
        <a:off x="0" y="1171147"/>
        <a:ext cx="7272807" cy="1270006"/>
      </dsp:txXfrm>
    </dsp:sp>
    <dsp:sp modelId="{DB685C9C-7A93-46EA-824B-CB52D2F147AB}">
      <dsp:nvSpPr>
        <dsp:cNvPr id="0" name=""/>
        <dsp:cNvSpPr/>
      </dsp:nvSpPr>
      <dsp:spPr>
        <a:xfrm>
          <a:off x="0" y="2268390"/>
          <a:ext cx="7272807" cy="525659"/>
        </a:xfrm>
        <a:prstGeom prst="round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• Término unilateralidad anual de ajuste de precios </a:t>
          </a:r>
          <a:endParaRPr lang="es-CL" sz="1700" kern="1200" dirty="0"/>
        </a:p>
      </dsp:txBody>
      <dsp:txXfrm>
        <a:off x="0" y="2268390"/>
        <a:ext cx="7272807" cy="525659"/>
      </dsp:txXfrm>
    </dsp:sp>
    <dsp:sp modelId="{BE1DF9B5-7022-4C2B-B7A2-001EE3FF594E}">
      <dsp:nvSpPr>
        <dsp:cNvPr id="0" name=""/>
        <dsp:cNvSpPr/>
      </dsp:nvSpPr>
      <dsp:spPr>
        <a:xfrm>
          <a:off x="0" y="2825707"/>
          <a:ext cx="7272807" cy="533678"/>
        </a:xfrm>
        <a:prstGeom prst="round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smtClean="0"/>
            <a:t>• Copagos estandarizados con máximos anuales </a:t>
          </a:r>
          <a:endParaRPr lang="es-CL" sz="1700" kern="1200"/>
        </a:p>
      </dsp:txBody>
      <dsp:txXfrm>
        <a:off x="0" y="2825707"/>
        <a:ext cx="7272807" cy="533678"/>
      </dsp:txXfrm>
    </dsp:sp>
    <dsp:sp modelId="{6D4D75B8-CFB3-4C95-9618-C99F7EF32411}">
      <dsp:nvSpPr>
        <dsp:cNvPr id="0" name=""/>
        <dsp:cNvSpPr/>
      </dsp:nvSpPr>
      <dsp:spPr>
        <a:xfrm>
          <a:off x="0" y="3391052"/>
          <a:ext cx="7272807" cy="541012"/>
        </a:xfrm>
        <a:prstGeom prst="round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• Acceso a medicamentos alto costo</a:t>
          </a:r>
          <a:endParaRPr lang="es-CL" sz="1700" kern="1200" dirty="0"/>
        </a:p>
      </dsp:txBody>
      <dsp:txXfrm>
        <a:off x="0" y="3391052"/>
        <a:ext cx="7272807" cy="541012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199CD10-5892-4FF5-8854-E3F716489BBF}">
      <dsp:nvSpPr>
        <dsp:cNvPr id="0" name=""/>
        <dsp:cNvSpPr/>
      </dsp:nvSpPr>
      <dsp:spPr>
        <a:xfrm rot="5400000">
          <a:off x="4845863" y="-1592057"/>
          <a:ext cx="1766186" cy="539195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2100" kern="1200" dirty="0" smtClean="0"/>
            <a:t>Permite competencia de aseguradores</a:t>
          </a:r>
          <a:endParaRPr lang="es-CL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2100" kern="1200" dirty="0" smtClean="0"/>
            <a:t>Libertad de elegir de las personas</a:t>
          </a:r>
          <a:endParaRPr lang="es-CL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2100" kern="1200" dirty="0" smtClean="0"/>
            <a:t>Recursos recaudados se ajustan por riesgo y se devuelven a las personas para que elijan.</a:t>
          </a:r>
          <a:endParaRPr lang="es-CL" sz="2100" kern="1200" dirty="0"/>
        </a:p>
      </dsp:txBody>
      <dsp:txXfrm rot="5400000">
        <a:off x="4845863" y="-1592057"/>
        <a:ext cx="1766186" cy="5391959"/>
      </dsp:txXfrm>
    </dsp:sp>
    <dsp:sp modelId="{C4B4FD52-A64F-44B7-A9F6-5D589491CD0B}">
      <dsp:nvSpPr>
        <dsp:cNvPr id="0" name=""/>
        <dsp:cNvSpPr/>
      </dsp:nvSpPr>
      <dsp:spPr>
        <a:xfrm>
          <a:off x="0" y="11"/>
          <a:ext cx="3032976" cy="2207732"/>
        </a:xfrm>
        <a:prstGeom prst="round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i="1" kern="1200" dirty="0" smtClean="0"/>
            <a:t>Fondo único de riesgos</a:t>
          </a:r>
          <a:r>
            <a:rPr lang="es-CL" sz="1800" kern="1200" dirty="0" smtClean="0"/>
            <a:t>: Es un pool de riesgos pero  con diferentes aseguradores. Una entidad recauda y distribuye ajustado por riesgo a personas que elijan Isapres o Fonasa. </a:t>
          </a:r>
          <a:endParaRPr lang="es-CL" sz="1800" kern="1200" dirty="0"/>
        </a:p>
      </dsp:txBody>
      <dsp:txXfrm>
        <a:off x="0" y="11"/>
        <a:ext cx="3032976" cy="2207732"/>
      </dsp:txXfrm>
    </dsp:sp>
    <dsp:sp modelId="{7B829E22-8C40-4CA0-A355-8AC7A5A9D983}">
      <dsp:nvSpPr>
        <dsp:cNvPr id="0" name=""/>
        <dsp:cNvSpPr/>
      </dsp:nvSpPr>
      <dsp:spPr>
        <a:xfrm rot="5400000">
          <a:off x="4845863" y="726061"/>
          <a:ext cx="1766186" cy="539195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2100" kern="1200" dirty="0" smtClean="0"/>
            <a:t>Personas pierden libertad de elegir</a:t>
          </a:r>
          <a:endParaRPr lang="es-CL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2100" kern="1200" dirty="0" smtClean="0"/>
            <a:t>Poder monopsónico estatal</a:t>
          </a:r>
          <a:endParaRPr lang="es-CL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2100" kern="1200" dirty="0" smtClean="0"/>
            <a:t>Único comprador de prestaciones</a:t>
          </a:r>
          <a:endParaRPr lang="es-CL" sz="2100" kern="1200" dirty="0"/>
        </a:p>
      </dsp:txBody>
      <dsp:txXfrm rot="5400000">
        <a:off x="4845863" y="726061"/>
        <a:ext cx="1766186" cy="5391959"/>
      </dsp:txXfrm>
    </dsp:sp>
    <dsp:sp modelId="{3B17F802-1D13-4017-937D-5720A0566E08}">
      <dsp:nvSpPr>
        <dsp:cNvPr id="0" name=""/>
        <dsp:cNvSpPr/>
      </dsp:nvSpPr>
      <dsp:spPr>
        <a:xfrm>
          <a:off x="0" y="2318174"/>
          <a:ext cx="3032976" cy="2207732"/>
        </a:xfrm>
        <a:prstGeom prst="round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i="1" kern="1200" dirty="0" smtClean="0"/>
            <a:t>Seguro Único de salud</a:t>
          </a:r>
          <a:r>
            <a:rPr lang="es-CL" sz="1800" kern="1200" dirty="0" smtClean="0"/>
            <a:t>: Recauda y entrega servicios de afiliación obligatoria eliminando el derecho constitucional de opción de libre elección del sistema de salud. </a:t>
          </a:r>
          <a:endParaRPr lang="es-CL" sz="1800" kern="1200" dirty="0"/>
        </a:p>
      </dsp:txBody>
      <dsp:txXfrm>
        <a:off x="0" y="2318174"/>
        <a:ext cx="3032976" cy="22077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0098"/>
          </a:xfrm>
          <a:prstGeom prst="rect">
            <a:avLst/>
          </a:prstGeom>
        </p:spPr>
        <p:txBody>
          <a:bodyPr vert="horz" lIns="94119" tIns="47060" rIns="94119" bIns="4706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0098"/>
          </a:xfrm>
          <a:prstGeom prst="rect">
            <a:avLst/>
          </a:prstGeom>
        </p:spPr>
        <p:txBody>
          <a:bodyPr vert="horz" lIns="94119" tIns="47060" rIns="94119" bIns="47060" rtlCol="0"/>
          <a:lstStyle>
            <a:lvl1pPr algn="r">
              <a:defRPr sz="1200"/>
            </a:lvl1pPr>
          </a:lstStyle>
          <a:p>
            <a:fld id="{8738E58B-5A35-4F7D-80D1-0333408ED676}" type="datetimeFigureOut">
              <a:rPr lang="es-CL" smtClean="0"/>
              <a:pPr/>
              <a:t>18-11-2014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99328"/>
            <a:ext cx="3077739" cy="470097"/>
          </a:xfrm>
          <a:prstGeom prst="rect">
            <a:avLst/>
          </a:prstGeom>
        </p:spPr>
        <p:txBody>
          <a:bodyPr vert="horz" lIns="94119" tIns="47060" rIns="94119" bIns="4706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023092" y="8899328"/>
            <a:ext cx="3077739" cy="470097"/>
          </a:xfrm>
          <a:prstGeom prst="rect">
            <a:avLst/>
          </a:prstGeom>
        </p:spPr>
        <p:txBody>
          <a:bodyPr vert="horz" lIns="94119" tIns="47060" rIns="94119" bIns="47060" rtlCol="0" anchor="b"/>
          <a:lstStyle>
            <a:lvl1pPr algn="r">
              <a:defRPr sz="1200"/>
            </a:lvl1pPr>
          </a:lstStyle>
          <a:p>
            <a:fld id="{5EBE0927-7AE8-4986-9F07-89EDBB196BD6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29347439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0098"/>
          </a:xfrm>
          <a:prstGeom prst="rect">
            <a:avLst/>
          </a:prstGeom>
        </p:spPr>
        <p:txBody>
          <a:bodyPr vert="horz" lIns="94119" tIns="47060" rIns="94119" bIns="4706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0098"/>
          </a:xfrm>
          <a:prstGeom prst="rect">
            <a:avLst/>
          </a:prstGeom>
        </p:spPr>
        <p:txBody>
          <a:bodyPr vert="horz" lIns="94119" tIns="47060" rIns="94119" bIns="47060" rtlCol="0"/>
          <a:lstStyle>
            <a:lvl1pPr algn="r">
              <a:defRPr sz="1200"/>
            </a:lvl1pPr>
          </a:lstStyle>
          <a:p>
            <a:fld id="{6696DC26-75F2-4FB9-926F-E89A965A8323}" type="datetimeFigureOut">
              <a:rPr lang="es-CL" smtClean="0"/>
              <a:pPr/>
              <a:t>18-11-2014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43038" y="1171575"/>
            <a:ext cx="4216400" cy="3162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19" tIns="47060" rIns="94119" bIns="4706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10248" y="4509036"/>
            <a:ext cx="5681980" cy="3689211"/>
          </a:xfrm>
          <a:prstGeom prst="rect">
            <a:avLst/>
          </a:prstGeom>
        </p:spPr>
        <p:txBody>
          <a:bodyPr vert="horz" lIns="94119" tIns="47060" rIns="94119" bIns="4706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99328"/>
            <a:ext cx="3077739" cy="470097"/>
          </a:xfrm>
          <a:prstGeom prst="rect">
            <a:avLst/>
          </a:prstGeom>
        </p:spPr>
        <p:txBody>
          <a:bodyPr vert="horz" lIns="94119" tIns="47060" rIns="94119" bIns="4706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3092" y="8899328"/>
            <a:ext cx="3077739" cy="470097"/>
          </a:xfrm>
          <a:prstGeom prst="rect">
            <a:avLst/>
          </a:prstGeom>
        </p:spPr>
        <p:txBody>
          <a:bodyPr vert="horz" lIns="94119" tIns="47060" rIns="94119" bIns="47060" rtlCol="0" anchor="b"/>
          <a:lstStyle>
            <a:lvl1pPr algn="r">
              <a:defRPr sz="1200"/>
            </a:lvl1pPr>
          </a:lstStyle>
          <a:p>
            <a:fld id="{6C868035-AA17-4814-8D17-6A85F9E8F777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2680749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Ideas Fuerza:</a:t>
            </a:r>
          </a:p>
          <a:p>
            <a:pPr marL="235281" indent="-235281">
              <a:buAutoNum type="arabicPeriod"/>
            </a:pPr>
            <a:r>
              <a:rPr lang="es-MX" baseline="0" dirty="0" smtClean="0"/>
              <a:t>Ver cuadro resumen de situación de los demás países EN EL ANEXO FINAL.</a:t>
            </a:r>
          </a:p>
          <a:p>
            <a:pPr marL="235281" indent="-235281">
              <a:buAutoNum type="arabicPeriod"/>
            </a:pPr>
            <a:endParaRPr lang="es-MX" baseline="0" dirty="0" smtClean="0"/>
          </a:p>
          <a:p>
            <a:pPr marL="235281" indent="-235281">
              <a:buAutoNum type="arabicPeriod"/>
            </a:pPr>
            <a:r>
              <a:rPr lang="es-MX" baseline="0" dirty="0" smtClean="0"/>
              <a:t>Debemos ser realistas ya que Chile está distante de estas realidades y es necesario introducir enormes inversiones y mucho trabajo para que seamos comparables.</a:t>
            </a: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59892-8E09-4F85-8356-3E3691E3AE0A}" type="slidenum">
              <a:rPr lang="es-MX" smtClean="0"/>
              <a:pPr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306596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Ideas</a:t>
            </a:r>
            <a:r>
              <a:rPr lang="es-MX" baseline="0" dirty="0" smtClean="0"/>
              <a:t> Fuerza:</a:t>
            </a:r>
          </a:p>
          <a:p>
            <a:pPr marL="235281" indent="-235281">
              <a:buAutoNum type="arabicPeriod"/>
            </a:pPr>
            <a:r>
              <a:rPr lang="es-MX" baseline="0" dirty="0" smtClean="0"/>
              <a:t>(AL PRINCIPIO) Énfasis en que es un propuesta viable y sostenible, sobre fundamentos técnicos y económicos.</a:t>
            </a:r>
          </a:p>
          <a:p>
            <a:pPr marL="235281" indent="-235281">
              <a:buAutoNum type="arabicPeriod"/>
            </a:pPr>
            <a:r>
              <a:rPr lang="es-MX" baseline="0" dirty="0" smtClean="0"/>
              <a:t>(AL FINAL) Todas las falencias y demandas ciudadanas que se tuvieron a la vista al convocar a la comisión presidencial son resueltas y acogidas por esta propuesta.</a:t>
            </a:r>
          </a:p>
          <a:p>
            <a:pPr marL="235281" indent="-235281">
              <a:buAutoNum type="arabicPeriod"/>
            </a:pPr>
            <a:endParaRPr lang="es-MX" baseline="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59892-8E09-4F85-8356-3E3691E3AE0A}" type="slidenum">
              <a:rPr lang="es-MX" smtClean="0"/>
              <a:pPr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8860432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868035-AA17-4814-8D17-6A85F9E8F777}" type="slidenum">
              <a:rPr lang="es-CL" smtClean="0"/>
              <a:pPr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688449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59892-8E09-4F85-8356-3E3691E3AE0A}" type="slidenum">
              <a:rPr lang="es-MX" smtClean="0"/>
              <a:pPr/>
              <a:t>13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7793222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Énfasis</a:t>
            </a:r>
            <a:r>
              <a:rPr lang="es-MX" baseline="0" dirty="0" smtClean="0"/>
              <a:t> (PUNTO 7): Lo dijo Enrique Paris en seminario de Clínicas de Chile</a:t>
            </a: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59892-8E09-4F85-8356-3E3691E3AE0A}" type="slidenum">
              <a:rPr lang="es-MX" smtClean="0"/>
              <a:pPr/>
              <a:t>14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054503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DCF61-F2D9-46E4-B6A0-A0A672AF1BF4}" type="datetimeFigureOut">
              <a:rPr lang="es-CL" smtClean="0"/>
              <a:pPr/>
              <a:t>18-11-2014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37DA-1F75-43F7-A9F0-A9D6554E31B9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DCF61-F2D9-46E4-B6A0-A0A672AF1BF4}" type="datetimeFigureOut">
              <a:rPr lang="es-CL" smtClean="0"/>
              <a:pPr/>
              <a:t>18-11-2014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37DA-1F75-43F7-A9F0-A9D6554E31B9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DCF61-F2D9-46E4-B6A0-A0A672AF1BF4}" type="datetimeFigureOut">
              <a:rPr lang="es-CL" smtClean="0"/>
              <a:pPr/>
              <a:t>18-11-2014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37DA-1F75-43F7-A9F0-A9D6554E31B9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FB3C-A1B0-44C9-B5A6-CD8C8DC97131}" type="datetimeFigureOut">
              <a:rPr lang="es-MX" smtClean="0"/>
              <a:pPr/>
              <a:t>18/11/2014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B1531-DEBC-4F36-86A5-09BF4C8C621A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2484780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DCF61-F2D9-46E4-B6A0-A0A672AF1BF4}" type="datetimeFigureOut">
              <a:rPr lang="es-CL" smtClean="0"/>
              <a:pPr/>
              <a:t>18-11-2014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37DA-1F75-43F7-A9F0-A9D6554E31B9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DCF61-F2D9-46E4-B6A0-A0A672AF1BF4}" type="datetimeFigureOut">
              <a:rPr lang="es-CL" smtClean="0"/>
              <a:pPr/>
              <a:t>18-11-2014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37DA-1F75-43F7-A9F0-A9D6554E31B9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DCF61-F2D9-46E4-B6A0-A0A672AF1BF4}" type="datetimeFigureOut">
              <a:rPr lang="es-CL" smtClean="0"/>
              <a:pPr/>
              <a:t>18-11-2014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37DA-1F75-43F7-A9F0-A9D6554E31B9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DCF61-F2D9-46E4-B6A0-A0A672AF1BF4}" type="datetimeFigureOut">
              <a:rPr lang="es-CL" smtClean="0"/>
              <a:pPr/>
              <a:t>18-11-2014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37DA-1F75-43F7-A9F0-A9D6554E31B9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DCF61-F2D9-46E4-B6A0-A0A672AF1BF4}" type="datetimeFigureOut">
              <a:rPr lang="es-CL" smtClean="0"/>
              <a:pPr/>
              <a:t>18-11-2014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37DA-1F75-43F7-A9F0-A9D6554E31B9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DCF61-F2D9-46E4-B6A0-A0A672AF1BF4}" type="datetimeFigureOut">
              <a:rPr lang="es-CL" smtClean="0"/>
              <a:pPr/>
              <a:t>18-11-2014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37DA-1F75-43F7-A9F0-A9D6554E31B9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DCF61-F2D9-46E4-B6A0-A0A672AF1BF4}" type="datetimeFigureOut">
              <a:rPr lang="es-CL" smtClean="0"/>
              <a:pPr/>
              <a:t>18-11-2014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37DA-1F75-43F7-A9F0-A9D6554E31B9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DCF61-F2D9-46E4-B6A0-A0A672AF1BF4}" type="datetimeFigureOut">
              <a:rPr lang="es-CL" smtClean="0"/>
              <a:pPr/>
              <a:t>18-11-2014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37DA-1F75-43F7-A9F0-A9D6554E31B9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DCF61-F2D9-46E4-B6A0-A0A672AF1BF4}" type="datetimeFigureOut">
              <a:rPr lang="es-CL" smtClean="0"/>
              <a:pPr/>
              <a:t>18-11-2014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D37DA-1F75-43F7-A9F0-A9D6554E31B9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1.xml"/><Relationship Id="rId3" Type="http://schemas.openxmlformats.org/officeDocument/2006/relationships/diagramLayout" Target="../diagrams/layout10.xml"/><Relationship Id="rId7" Type="http://schemas.openxmlformats.org/officeDocument/2006/relationships/diagramLayout" Target="../diagrams/layout11.xml"/><Relationship Id="rId12" Type="http://schemas.microsoft.com/office/2007/relationships/diagramDrawing" Target="../diagrams/drawing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1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10" Type="http://schemas.openxmlformats.org/officeDocument/2006/relationships/image" Target="../media/image5.png"/><Relationship Id="rId4" Type="http://schemas.openxmlformats.org/officeDocument/2006/relationships/diagramQuickStyle" Target="../diagrams/quickStyle10.xml"/><Relationship Id="rId9" Type="http://schemas.openxmlformats.org/officeDocument/2006/relationships/diagramColors" Target="../diagrams/colors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openxmlformats.org/officeDocument/2006/relationships/diagramLayout" Target="../diagrams/layout3.xml"/><Relationship Id="rId7" Type="http://schemas.openxmlformats.org/officeDocument/2006/relationships/diagramLayout" Target="../diagrams/layout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4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microsoft.com/office/2007/relationships/diagramDrawing" Target="../diagrams/drawing3.xml"/><Relationship Id="rId4" Type="http://schemas.openxmlformats.org/officeDocument/2006/relationships/diagramQuickStyle" Target="../diagrams/quickStyle3.xml"/><Relationship Id="rId9" Type="http://schemas.openxmlformats.org/officeDocument/2006/relationships/diagramColors" Target="../diagrams/colors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6.xml"/><Relationship Id="rId3" Type="http://schemas.openxmlformats.org/officeDocument/2006/relationships/diagramLayout" Target="../diagrams/layout5.xml"/><Relationship Id="rId7" Type="http://schemas.openxmlformats.org/officeDocument/2006/relationships/diagramLayout" Target="../diagrams/layout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6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microsoft.com/office/2007/relationships/diagramDrawing" Target="../diagrams/drawing5.xml"/><Relationship Id="rId4" Type="http://schemas.openxmlformats.org/officeDocument/2006/relationships/diagramQuickStyle" Target="../diagrams/quickStyle5.xml"/><Relationship Id="rId9" Type="http://schemas.openxmlformats.org/officeDocument/2006/relationships/diagramColors" Target="../diagrams/colors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737444" y="4437834"/>
            <a:ext cx="40237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s-CL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2014</a:t>
            </a:r>
            <a:endParaRPr lang="es-CL" sz="2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s-CL" sz="2800" b="1" dirty="0"/>
          </a:p>
        </p:txBody>
      </p:sp>
      <p:pic>
        <p:nvPicPr>
          <p:cNvPr id="5" name="4 Imagen" descr="Logo NUEVO Isapres ALT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67944" y="260648"/>
            <a:ext cx="914267" cy="761471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1472971" y="2276872"/>
            <a:ext cx="6552728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L" sz="9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es-CL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Propuesta alternativa</a:t>
            </a:r>
          </a:p>
          <a:p>
            <a:pPr algn="ctr"/>
            <a:r>
              <a:rPr lang="es-CL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Reforma a las Isapres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6 Decisión"/>
          <p:cNvSpPr/>
          <p:nvPr/>
        </p:nvSpPr>
        <p:spPr>
          <a:xfrm>
            <a:off x="3994469" y="3299192"/>
            <a:ext cx="1872208" cy="1095712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200" b="1" dirty="0" smtClean="0"/>
              <a:t>PSS</a:t>
            </a:r>
          </a:p>
          <a:p>
            <a:pPr algn="ctr"/>
            <a:r>
              <a:rPr lang="es-CL" sz="1200" b="1" dirty="0" smtClean="0"/>
              <a:t>Complementarios</a:t>
            </a:r>
            <a:endParaRPr lang="es-CL" sz="700" b="1" dirty="0"/>
          </a:p>
        </p:txBody>
      </p:sp>
      <p:sp>
        <p:nvSpPr>
          <p:cNvPr id="37" name="36 CuadroTexto"/>
          <p:cNvSpPr txBox="1"/>
          <p:nvPr/>
        </p:nvSpPr>
        <p:spPr>
          <a:xfrm>
            <a:off x="4571916" y="5642084"/>
            <a:ext cx="857256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sz="700" dirty="0" smtClean="0"/>
              <a:t>Fondo Especial para medicamentos de Alto Costo</a:t>
            </a:r>
            <a:endParaRPr lang="es-CL" sz="700" dirty="0"/>
          </a:p>
        </p:txBody>
      </p:sp>
      <p:sp>
        <p:nvSpPr>
          <p:cNvPr id="59" name="58 Rectángulo"/>
          <p:cNvSpPr/>
          <p:nvPr/>
        </p:nvSpPr>
        <p:spPr>
          <a:xfrm>
            <a:off x="4427984" y="1052736"/>
            <a:ext cx="1285884" cy="67216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/>
              <a:t>Empleador</a:t>
            </a:r>
            <a:endParaRPr lang="es-CL" b="1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00610" y="184598"/>
            <a:ext cx="3456384" cy="582594"/>
          </a:xfrm>
        </p:spPr>
        <p:txBody>
          <a:bodyPr>
            <a:noAutofit/>
          </a:bodyPr>
          <a:lstStyle/>
          <a:p>
            <a:r>
              <a:rPr lang="es-CL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Organización</a:t>
            </a:r>
            <a:endParaRPr lang="es-CL" sz="2800" b="1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4286164" y="1556585"/>
            <a:ext cx="1285884" cy="6721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/>
              <a:t>Cotizante</a:t>
            </a:r>
            <a:endParaRPr lang="es-CL" b="1" dirty="0"/>
          </a:p>
        </p:txBody>
      </p:sp>
      <p:cxnSp>
        <p:nvCxnSpPr>
          <p:cNvPr id="6" name="5 Conector recto de flecha"/>
          <p:cNvCxnSpPr>
            <a:stCxn id="4" idx="2"/>
            <a:endCxn id="7" idx="0"/>
          </p:cNvCxnSpPr>
          <p:nvPr/>
        </p:nvCxnSpPr>
        <p:spPr>
          <a:xfrm>
            <a:off x="4929106" y="2228752"/>
            <a:ext cx="2934" cy="40816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Decisión"/>
          <p:cNvSpPr/>
          <p:nvPr/>
        </p:nvSpPr>
        <p:spPr>
          <a:xfrm>
            <a:off x="3995936" y="2636912"/>
            <a:ext cx="1872208" cy="1095712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 smtClean="0"/>
              <a:t>PSS</a:t>
            </a:r>
            <a:endParaRPr lang="es-CL" sz="1400" dirty="0"/>
          </a:p>
        </p:txBody>
      </p:sp>
      <p:sp>
        <p:nvSpPr>
          <p:cNvPr id="15" name="14 Rectángulo"/>
          <p:cNvSpPr/>
          <p:nvPr/>
        </p:nvSpPr>
        <p:spPr>
          <a:xfrm>
            <a:off x="7286560" y="4342667"/>
            <a:ext cx="1411922" cy="74251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Isapre</a:t>
            </a:r>
            <a:endParaRPr lang="es-CL" dirty="0"/>
          </a:p>
        </p:txBody>
      </p:sp>
      <p:sp>
        <p:nvSpPr>
          <p:cNvPr id="19" name="18 CuadroTexto"/>
          <p:cNvSpPr txBox="1"/>
          <p:nvPr/>
        </p:nvSpPr>
        <p:spPr>
          <a:xfrm>
            <a:off x="2626812" y="2741987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b="1" dirty="0" smtClean="0"/>
              <a:t>Cotización </a:t>
            </a:r>
          </a:p>
          <a:p>
            <a:r>
              <a:rPr lang="es-CL" sz="1200" b="1" dirty="0" smtClean="0"/>
              <a:t>Para Salud</a:t>
            </a:r>
            <a:endParaRPr lang="es-CL" sz="1200" b="1" dirty="0"/>
          </a:p>
        </p:txBody>
      </p:sp>
      <p:sp>
        <p:nvSpPr>
          <p:cNvPr id="20" name="19 Rectángulo"/>
          <p:cNvSpPr/>
          <p:nvPr/>
        </p:nvSpPr>
        <p:spPr>
          <a:xfrm>
            <a:off x="1448782" y="4342667"/>
            <a:ext cx="1408622" cy="78874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Fonasa</a:t>
            </a:r>
            <a:endParaRPr lang="es-CL" dirty="0"/>
          </a:p>
        </p:txBody>
      </p:sp>
      <p:cxnSp>
        <p:nvCxnSpPr>
          <p:cNvPr id="22" name="21 Conector recto de flecha"/>
          <p:cNvCxnSpPr>
            <a:stCxn id="20" idx="2"/>
          </p:cNvCxnSpPr>
          <p:nvPr/>
        </p:nvCxnSpPr>
        <p:spPr>
          <a:xfrm>
            <a:off x="2153093" y="5131407"/>
            <a:ext cx="60575" cy="4265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/>
          <p:nvPr/>
        </p:nvCxnSpPr>
        <p:spPr>
          <a:xfrm rot="5400000">
            <a:off x="7632350" y="5284350"/>
            <a:ext cx="597481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Rectángulo redondeado"/>
          <p:cNvSpPr/>
          <p:nvPr/>
        </p:nvSpPr>
        <p:spPr>
          <a:xfrm>
            <a:off x="1571520" y="5557114"/>
            <a:ext cx="1357322" cy="8962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200" b="1" dirty="0" smtClean="0"/>
              <a:t>Beneficios</a:t>
            </a:r>
          </a:p>
          <a:p>
            <a:pPr algn="ctr"/>
            <a:r>
              <a:rPr lang="es-CL" sz="1400" b="1" dirty="0" smtClean="0"/>
              <a:t>Cobertura Salud</a:t>
            </a:r>
          </a:p>
        </p:txBody>
      </p:sp>
      <p:sp>
        <p:nvSpPr>
          <p:cNvPr id="27" name="26 Rectángulo redondeado"/>
          <p:cNvSpPr/>
          <p:nvPr/>
        </p:nvSpPr>
        <p:spPr>
          <a:xfrm>
            <a:off x="7215122" y="5557114"/>
            <a:ext cx="1357322" cy="8962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200" b="1" dirty="0" smtClean="0"/>
              <a:t>Beneficios</a:t>
            </a:r>
          </a:p>
          <a:p>
            <a:pPr algn="ctr"/>
            <a:r>
              <a:rPr lang="es-CL" sz="1400" b="1" dirty="0" smtClean="0"/>
              <a:t>Cobertura Salud</a:t>
            </a:r>
          </a:p>
        </p:txBody>
      </p:sp>
      <p:sp>
        <p:nvSpPr>
          <p:cNvPr id="23" name="22 Rectángulo"/>
          <p:cNvSpPr/>
          <p:nvPr/>
        </p:nvSpPr>
        <p:spPr>
          <a:xfrm>
            <a:off x="755576" y="1537206"/>
            <a:ext cx="1285884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200" b="1" dirty="0" smtClean="0"/>
              <a:t>Institución de Licencias Médicas </a:t>
            </a:r>
            <a:r>
              <a:rPr lang="es-CL" sz="1200" b="1" u="sng" dirty="0" smtClean="0"/>
              <a:t>comunes y laborales</a:t>
            </a:r>
            <a:endParaRPr lang="es-CL" sz="1200" b="1" u="sng" dirty="0"/>
          </a:p>
        </p:txBody>
      </p:sp>
      <p:sp>
        <p:nvSpPr>
          <p:cNvPr id="28" name="27 CuadroTexto"/>
          <p:cNvSpPr txBox="1"/>
          <p:nvPr/>
        </p:nvSpPr>
        <p:spPr>
          <a:xfrm>
            <a:off x="5592216" y="2751311"/>
            <a:ext cx="17854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200" b="1" dirty="0" smtClean="0"/>
              <a:t>Cotización </a:t>
            </a:r>
          </a:p>
          <a:p>
            <a:pPr algn="ctr"/>
            <a:r>
              <a:rPr lang="es-CL" sz="1200" b="1" dirty="0" smtClean="0"/>
              <a:t>para Salud</a:t>
            </a:r>
          </a:p>
        </p:txBody>
      </p:sp>
      <p:sp>
        <p:nvSpPr>
          <p:cNvPr id="29" name="28 CuadroTexto"/>
          <p:cNvSpPr txBox="1"/>
          <p:nvPr/>
        </p:nvSpPr>
        <p:spPr>
          <a:xfrm>
            <a:off x="1995988" y="1103067"/>
            <a:ext cx="1706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 smtClean="0"/>
              <a:t>Cotización Para SIL</a:t>
            </a:r>
            <a:endParaRPr lang="es-CL" sz="1400" dirty="0"/>
          </a:p>
        </p:txBody>
      </p:sp>
      <p:sp>
        <p:nvSpPr>
          <p:cNvPr id="38" name="37 CuadroTexto"/>
          <p:cNvSpPr txBox="1"/>
          <p:nvPr/>
        </p:nvSpPr>
        <p:spPr>
          <a:xfrm>
            <a:off x="3059832" y="4463534"/>
            <a:ext cx="6429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dirty="0" smtClean="0"/>
              <a:t>Cápita</a:t>
            </a:r>
            <a:endParaRPr lang="es-CL" sz="1100" dirty="0"/>
          </a:p>
        </p:txBody>
      </p:sp>
      <p:sp>
        <p:nvSpPr>
          <p:cNvPr id="39" name="38 CuadroTexto"/>
          <p:cNvSpPr txBox="1"/>
          <p:nvPr/>
        </p:nvSpPr>
        <p:spPr>
          <a:xfrm>
            <a:off x="6233314" y="5085184"/>
            <a:ext cx="6429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dirty="0" smtClean="0"/>
              <a:t>Cápita</a:t>
            </a:r>
            <a:endParaRPr lang="es-CL" sz="1100" dirty="0"/>
          </a:p>
        </p:txBody>
      </p:sp>
      <p:cxnSp>
        <p:nvCxnSpPr>
          <p:cNvPr id="32" name="31 Conector angular"/>
          <p:cNvCxnSpPr>
            <a:stCxn id="37" idx="2"/>
            <a:endCxn id="26" idx="2"/>
          </p:cNvCxnSpPr>
          <p:nvPr/>
        </p:nvCxnSpPr>
        <p:spPr>
          <a:xfrm rot="5400000">
            <a:off x="3481347" y="4934139"/>
            <a:ext cx="288032" cy="2750363"/>
          </a:xfrm>
          <a:prstGeom prst="bentConnector3">
            <a:avLst>
              <a:gd name="adj1" fmla="val 17936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31 Conector angular"/>
          <p:cNvCxnSpPr>
            <a:stCxn id="7" idx="3"/>
            <a:endCxn id="15" idx="0"/>
          </p:cNvCxnSpPr>
          <p:nvPr/>
        </p:nvCxnSpPr>
        <p:spPr>
          <a:xfrm>
            <a:off x="5868144" y="3184768"/>
            <a:ext cx="2124377" cy="1157899"/>
          </a:xfrm>
          <a:prstGeom prst="bentConnector2">
            <a:avLst/>
          </a:prstGeom>
          <a:ln w="25400">
            <a:solidFill>
              <a:schemeClr val="accent1">
                <a:shade val="95000"/>
                <a:satMod val="105000"/>
                <a:alpha val="99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31 Conector angular"/>
          <p:cNvCxnSpPr>
            <a:stCxn id="7" idx="1"/>
            <a:endCxn id="20" idx="0"/>
          </p:cNvCxnSpPr>
          <p:nvPr/>
        </p:nvCxnSpPr>
        <p:spPr>
          <a:xfrm rot="10800000" flipV="1">
            <a:off x="2153094" y="3184767"/>
            <a:ext cx="1842843" cy="1157899"/>
          </a:xfrm>
          <a:prstGeom prst="bentConnector2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Conector angular"/>
          <p:cNvCxnSpPr>
            <a:stCxn id="20" idx="3"/>
            <a:endCxn id="62" idx="2"/>
          </p:cNvCxnSpPr>
          <p:nvPr/>
        </p:nvCxnSpPr>
        <p:spPr>
          <a:xfrm>
            <a:off x="2857404" y="4737037"/>
            <a:ext cx="1366503" cy="59123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angular"/>
          <p:cNvCxnSpPr>
            <a:stCxn id="15" idx="2"/>
            <a:endCxn id="62" idx="6"/>
          </p:cNvCxnSpPr>
          <p:nvPr/>
        </p:nvCxnSpPr>
        <p:spPr>
          <a:xfrm rot="5400000">
            <a:off x="6792894" y="4128639"/>
            <a:ext cx="243083" cy="215617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31 Conector angular"/>
          <p:cNvCxnSpPr>
            <a:stCxn id="59" idx="1"/>
            <a:endCxn id="23" idx="0"/>
          </p:cNvCxnSpPr>
          <p:nvPr/>
        </p:nvCxnSpPr>
        <p:spPr>
          <a:xfrm rot="10800000" flipV="1">
            <a:off x="1398518" y="1388820"/>
            <a:ext cx="3029466" cy="14838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Elipse 33"/>
          <p:cNvSpPr/>
          <p:nvPr/>
        </p:nvSpPr>
        <p:spPr>
          <a:xfrm>
            <a:off x="7215122" y="2709733"/>
            <a:ext cx="1741872" cy="109065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Fondo </a:t>
            </a:r>
            <a:r>
              <a:rPr lang="es-CL" sz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Compensación Riesgo Inter-Isapres</a:t>
            </a:r>
            <a:endParaRPr lang="es-CL" sz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6" name="31 Conector angular"/>
          <p:cNvCxnSpPr/>
          <p:nvPr/>
        </p:nvCxnSpPr>
        <p:spPr>
          <a:xfrm>
            <a:off x="5738529" y="3294702"/>
            <a:ext cx="1497272" cy="1241160"/>
          </a:xfrm>
          <a:prstGeom prst="bentConnector3">
            <a:avLst>
              <a:gd name="adj1" fmla="val 50000"/>
            </a:avLst>
          </a:prstGeom>
          <a:ln w="25400">
            <a:solidFill>
              <a:schemeClr val="accent1">
                <a:shade val="95000"/>
                <a:satMod val="105000"/>
                <a:alpha val="99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27 CuadroTexto"/>
          <p:cNvSpPr txBox="1"/>
          <p:nvPr/>
        </p:nvSpPr>
        <p:spPr>
          <a:xfrm rot="16200000">
            <a:off x="5631271" y="3530042"/>
            <a:ext cx="1785471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dirty="0" smtClean="0"/>
              <a:t>+</a:t>
            </a:r>
            <a:r>
              <a:rPr lang="es-CL" sz="1100" dirty="0" smtClean="0"/>
              <a:t> </a:t>
            </a:r>
          </a:p>
          <a:p>
            <a:pPr algn="ctr"/>
            <a:r>
              <a:rPr lang="es-CL" sz="1100" b="1" dirty="0" smtClean="0">
                <a:solidFill>
                  <a:srgbClr val="FF0000"/>
                </a:solidFill>
              </a:rPr>
              <a:t>Prima Comunitaria</a:t>
            </a:r>
          </a:p>
        </p:txBody>
      </p:sp>
      <p:cxnSp>
        <p:nvCxnSpPr>
          <p:cNvPr id="54" name="31 Conector angular"/>
          <p:cNvCxnSpPr>
            <a:stCxn id="37" idx="2"/>
            <a:endCxn id="27" idx="2"/>
          </p:cNvCxnSpPr>
          <p:nvPr/>
        </p:nvCxnSpPr>
        <p:spPr>
          <a:xfrm rot="16200000" flipH="1">
            <a:off x="6303147" y="4862700"/>
            <a:ext cx="288032" cy="2893239"/>
          </a:xfrm>
          <a:prstGeom prst="bentConnector3">
            <a:avLst>
              <a:gd name="adj1" fmla="val 17936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27 CuadroTexto"/>
          <p:cNvSpPr txBox="1"/>
          <p:nvPr/>
        </p:nvSpPr>
        <p:spPr>
          <a:xfrm>
            <a:off x="7755081" y="3861048"/>
            <a:ext cx="178547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100" b="1" dirty="0" smtClean="0"/>
              <a:t>Prima Ajustada </a:t>
            </a:r>
          </a:p>
          <a:p>
            <a:pPr algn="ctr"/>
            <a:r>
              <a:rPr lang="es-CL" sz="1100" b="1" dirty="0" smtClean="0"/>
              <a:t>Riesgo</a:t>
            </a:r>
          </a:p>
        </p:txBody>
      </p:sp>
      <p:sp>
        <p:nvSpPr>
          <p:cNvPr id="62" name="Elipse 61"/>
          <p:cNvSpPr/>
          <p:nvPr/>
        </p:nvSpPr>
        <p:spPr>
          <a:xfrm>
            <a:off x="4223907" y="4967441"/>
            <a:ext cx="1612442" cy="72165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Fondo </a:t>
            </a:r>
            <a:r>
              <a:rPr lang="es-CL" sz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Medicamentos</a:t>
            </a:r>
            <a:endParaRPr lang="es-CL" sz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2" name="Hexágono 71"/>
          <p:cNvSpPr/>
          <p:nvPr/>
        </p:nvSpPr>
        <p:spPr>
          <a:xfrm>
            <a:off x="7018863" y="1223743"/>
            <a:ext cx="1552172" cy="501160"/>
          </a:xfrm>
          <a:prstGeom prst="hexagon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200" dirty="0" smtClean="0">
                <a:solidFill>
                  <a:schemeClr val="tx1"/>
                </a:solidFill>
              </a:rPr>
              <a:t>Beneficios suplementarios</a:t>
            </a:r>
            <a:endParaRPr lang="es-CL" sz="1200" dirty="0">
              <a:solidFill>
                <a:schemeClr val="tx1"/>
              </a:solidFill>
            </a:endParaRPr>
          </a:p>
        </p:txBody>
      </p:sp>
      <p:cxnSp>
        <p:nvCxnSpPr>
          <p:cNvPr id="73" name="52 Conector angular"/>
          <p:cNvCxnSpPr>
            <a:stCxn id="4" idx="3"/>
            <a:endCxn id="72" idx="0"/>
          </p:cNvCxnSpPr>
          <p:nvPr/>
        </p:nvCxnSpPr>
        <p:spPr>
          <a:xfrm flipV="1">
            <a:off x="5572048" y="1474323"/>
            <a:ext cx="2998987" cy="418346"/>
          </a:xfrm>
          <a:prstGeom prst="bentConnector3">
            <a:avLst>
              <a:gd name="adj1" fmla="val 10762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31 Conector angular"/>
          <p:cNvCxnSpPr>
            <a:stCxn id="76" idx="3"/>
            <a:endCxn id="15" idx="1"/>
          </p:cNvCxnSpPr>
          <p:nvPr/>
        </p:nvCxnSpPr>
        <p:spPr>
          <a:xfrm>
            <a:off x="5866677" y="3847048"/>
            <a:ext cx="1419883" cy="866878"/>
          </a:xfrm>
          <a:prstGeom prst="bentConnector3">
            <a:avLst>
              <a:gd name="adj1" fmla="val 26099"/>
            </a:avLst>
          </a:prstGeom>
          <a:ln w="25400">
            <a:solidFill>
              <a:schemeClr val="accent1">
                <a:shade val="95000"/>
                <a:satMod val="105000"/>
                <a:alpha val="99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Conector recto de flecha"/>
          <p:cNvCxnSpPr/>
          <p:nvPr/>
        </p:nvCxnSpPr>
        <p:spPr>
          <a:xfrm flipV="1">
            <a:off x="8172400" y="3789040"/>
            <a:ext cx="0" cy="504056"/>
          </a:xfrm>
          <a:prstGeom prst="straightConnector1">
            <a:avLst/>
          </a:prstGeom>
          <a:ln w="25400">
            <a:solidFill>
              <a:schemeClr val="accent1">
                <a:shade val="95000"/>
                <a:satMod val="105000"/>
                <a:alpha val="99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23" grpId="0" animBg="1"/>
      <p:bldP spid="29" grpId="0"/>
      <p:bldP spid="34" grpId="0" animBg="1"/>
      <p:bldP spid="61" grpId="0"/>
      <p:bldP spid="62" grpId="0" animBg="1"/>
      <p:bldP spid="7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46856" y="10532"/>
            <a:ext cx="8229600" cy="928694"/>
          </a:xfrm>
        </p:spPr>
        <p:txBody>
          <a:bodyPr>
            <a:noAutofit/>
          </a:bodyPr>
          <a:lstStyle/>
          <a:p>
            <a:r>
              <a:rPr lang="es-CL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Resumen consensos</a:t>
            </a:r>
            <a:br>
              <a:rPr lang="es-CL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es-CL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Comisión </a:t>
            </a:r>
            <a:r>
              <a:rPr lang="es-CL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Presidencial 2014</a:t>
            </a:r>
            <a:endParaRPr lang="es-CL" sz="2800" b="1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xmlns="" val="4277857484"/>
              </p:ext>
            </p:extLst>
          </p:nvPr>
        </p:nvGraphicFramePr>
        <p:xfrm>
          <a:off x="565212" y="1124744"/>
          <a:ext cx="7992888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xmlns="" val="2622739909"/>
              </p:ext>
            </p:extLst>
          </p:nvPr>
        </p:nvGraphicFramePr>
        <p:xfrm>
          <a:off x="755576" y="1308558"/>
          <a:ext cx="7272808" cy="4312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446856" y="10532"/>
            <a:ext cx="8229600" cy="928694"/>
          </a:xfrm>
        </p:spPr>
        <p:txBody>
          <a:bodyPr>
            <a:noAutofit/>
          </a:bodyPr>
          <a:lstStyle/>
          <a:p>
            <a:r>
              <a:rPr lang="es-CL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Resumen consensos</a:t>
            </a:r>
            <a:br>
              <a:rPr lang="es-CL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es-CL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Comisión </a:t>
            </a:r>
            <a:r>
              <a:rPr lang="es-CL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Presidencial 2014</a:t>
            </a:r>
            <a:endParaRPr lang="es-CL" sz="2800" b="1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611560" y="5435932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CL" dirty="0" smtClean="0"/>
              <a:t>   </a:t>
            </a:r>
            <a:endParaRPr lang="es-CL" dirty="0"/>
          </a:p>
        </p:txBody>
      </p:sp>
      <p:sp>
        <p:nvSpPr>
          <p:cNvPr id="8" name="Rectángulo 7"/>
          <p:cNvSpPr/>
          <p:nvPr/>
        </p:nvSpPr>
        <p:spPr>
          <a:xfrm>
            <a:off x="755576" y="939226"/>
            <a:ext cx="4142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CL" b="1" dirty="0"/>
              <a:t>Qué ganan beneficiarios Isapre con el PSS</a:t>
            </a:r>
            <a:endParaRPr lang="es-CL" dirty="0"/>
          </a:p>
        </p:txBody>
      </p:sp>
      <p:grpSp>
        <p:nvGrpSpPr>
          <p:cNvPr id="9" name="Grupo 8"/>
          <p:cNvGrpSpPr/>
          <p:nvPr/>
        </p:nvGrpSpPr>
        <p:grpSpPr>
          <a:xfrm>
            <a:off x="755576" y="5229200"/>
            <a:ext cx="7272808" cy="1008112"/>
            <a:chOff x="0" y="3569008"/>
            <a:chExt cx="7272808" cy="568062"/>
          </a:xfrm>
          <a:solidFill>
            <a:schemeClr val="bg1">
              <a:lumMod val="50000"/>
            </a:schemeClr>
          </a:solidFill>
        </p:grpSpPr>
        <p:sp>
          <p:nvSpPr>
            <p:cNvPr id="10" name="Rectángulo redondeado 9"/>
            <p:cNvSpPr/>
            <p:nvPr/>
          </p:nvSpPr>
          <p:spPr>
            <a:xfrm>
              <a:off x="0" y="3569008"/>
              <a:ext cx="7272808" cy="568062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ctángulo 10"/>
            <p:cNvSpPr/>
            <p:nvPr/>
          </p:nvSpPr>
          <p:spPr>
            <a:xfrm>
              <a:off x="27731" y="3577618"/>
              <a:ext cx="7217346" cy="51260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800" kern="1200" dirty="0" smtClean="0"/>
                <a:t>• SIL se administra en una nueva institucionalidad </a:t>
              </a:r>
            </a:p>
            <a:p>
              <a:pPr lvl="0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800" kern="1200" dirty="0" smtClean="0"/>
                <a:t>independiente de Fonasa  e Isapres</a:t>
              </a:r>
              <a:r>
                <a:rPr lang="es-CL" dirty="0"/>
                <a:t> </a:t>
              </a:r>
              <a:endParaRPr lang="es-CL" dirty="0" smtClean="0"/>
            </a:p>
            <a:p>
              <a:pPr lvl="0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dirty="0" smtClean="0"/>
                <a:t>• </a:t>
              </a:r>
              <a:r>
                <a:rPr lang="es-CL" dirty="0"/>
                <a:t>Cambio voluntario al nuevo modelo </a:t>
              </a:r>
              <a:endParaRPr lang="es-CL" sz="18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35904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Rectángulo"/>
          <p:cNvSpPr/>
          <p:nvPr/>
        </p:nvSpPr>
        <p:spPr>
          <a:xfrm>
            <a:off x="251519" y="908050"/>
            <a:ext cx="4320481" cy="547327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MX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PROPUESTA ALTERNATIVA</a:t>
            </a:r>
          </a:p>
          <a:p>
            <a:endParaRPr lang="es-MX" sz="11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s-MX" sz="11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s-MX" sz="11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28600" indent="-228600">
              <a:buClr>
                <a:srgbClr val="0070C0"/>
              </a:buClr>
              <a:buFont typeface="+mj-lt"/>
              <a:buAutoNum type="arabicPeriod"/>
            </a:pPr>
            <a:r>
              <a:rPr lang="es-MX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Sistema de </a:t>
            </a:r>
            <a:r>
              <a:rPr lang="es-MX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multi</a:t>
            </a:r>
            <a:r>
              <a:rPr lang="es-MX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-seguros. (Similar a Holanda, Bélgica, Suiza, Alemania).</a:t>
            </a:r>
          </a:p>
          <a:p>
            <a:pPr marL="228600" indent="-228600">
              <a:buClr>
                <a:srgbClr val="0070C0"/>
              </a:buClr>
              <a:buFont typeface="+mj-lt"/>
              <a:buAutoNum type="arabicPeriod"/>
            </a:pPr>
            <a:endParaRPr lang="es-MX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28600" indent="-228600">
              <a:buClr>
                <a:srgbClr val="0070C0"/>
              </a:buClr>
              <a:buFont typeface="+mj-lt"/>
              <a:buAutoNum type="arabicPeriod"/>
            </a:pPr>
            <a:endParaRPr lang="es-MX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28600" indent="-228600">
              <a:buClr>
                <a:srgbClr val="0070C0"/>
              </a:buClr>
              <a:buFont typeface="+mj-lt"/>
              <a:buAutoNum type="arabicPeriod"/>
            </a:pPr>
            <a:r>
              <a:rPr lang="es-MX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Complementariedad publico-privada. Múltiples actores en competencia.</a:t>
            </a:r>
          </a:p>
          <a:p>
            <a:pPr marL="228600" indent="-228600">
              <a:buClr>
                <a:srgbClr val="0070C0"/>
              </a:buClr>
              <a:buFont typeface="+mj-lt"/>
              <a:buAutoNum type="arabicPeriod"/>
            </a:pPr>
            <a:endParaRPr lang="es-MX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28600" indent="-228600">
              <a:buClr>
                <a:srgbClr val="0070C0"/>
              </a:buClr>
              <a:buFont typeface="+mj-lt"/>
              <a:buAutoNum type="arabicPeriod"/>
            </a:pPr>
            <a:endParaRPr lang="es-MX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28600" indent="-228600">
              <a:buClr>
                <a:srgbClr val="0070C0"/>
              </a:buClr>
              <a:buFont typeface="+mj-lt"/>
              <a:buAutoNum type="arabicPeriod"/>
            </a:pPr>
            <a:endParaRPr lang="es-MX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28600" indent="-228600">
              <a:buClr>
                <a:srgbClr val="0070C0"/>
              </a:buClr>
              <a:buFont typeface="+mj-lt"/>
              <a:buAutoNum type="arabicPeriod"/>
            </a:pPr>
            <a:r>
              <a:rPr lang="es-MX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 expropia y solidariza : PSS se financia con el 7% menos  SIL, más prima comunitaria. </a:t>
            </a:r>
          </a:p>
          <a:p>
            <a:pPr marL="228600" indent="-228600">
              <a:buClr>
                <a:srgbClr val="0070C0"/>
              </a:buClr>
              <a:buFont typeface="+mj-lt"/>
              <a:buAutoNum type="arabicPeriod"/>
            </a:pPr>
            <a:endParaRPr lang="es-MX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28600" indent="-228600">
              <a:buClr>
                <a:srgbClr val="0070C0"/>
              </a:buClr>
              <a:buFont typeface="+mj-lt"/>
              <a:buAutoNum type="arabicPeriod"/>
            </a:pPr>
            <a:endParaRPr lang="es-MX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28600" indent="-228600">
              <a:buClr>
                <a:srgbClr val="0070C0"/>
              </a:buClr>
              <a:buFont typeface="+mj-lt"/>
              <a:buAutoNum type="arabicPeriod"/>
            </a:pPr>
            <a:endParaRPr lang="es-MX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28600" indent="-228600">
              <a:buClr>
                <a:srgbClr val="0070C0"/>
              </a:buClr>
              <a:buFont typeface="+mj-lt"/>
              <a:buAutoNum type="arabicPeriod"/>
            </a:pPr>
            <a:r>
              <a:rPr lang="es-MX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 contempla Fondo Mancomunado. Si un fondo para medicamentos de alto costo (FEMAC) y otro para Salud Preventiva.</a:t>
            </a:r>
          </a:p>
          <a:p>
            <a:pPr>
              <a:buClr>
                <a:srgbClr val="0070C0"/>
              </a:buClr>
            </a:pPr>
            <a:endParaRPr lang="es-MX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28600" indent="-228600">
              <a:buClr>
                <a:srgbClr val="0070C0"/>
              </a:buClr>
              <a:buFont typeface="+mj-lt"/>
              <a:buAutoNum type="arabicPeriod"/>
            </a:pPr>
            <a:endParaRPr lang="es-MX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28600" indent="-228600">
              <a:buClr>
                <a:srgbClr val="0070C0"/>
              </a:buClr>
              <a:buFont typeface="+mj-lt"/>
              <a:buAutoNum type="arabicPeriod"/>
            </a:pPr>
            <a:endParaRPr lang="es-MX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Clr>
                <a:srgbClr val="0070C0"/>
              </a:buClr>
            </a:pPr>
            <a:endParaRPr lang="es-MX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28600" indent="-228600">
              <a:buClr>
                <a:srgbClr val="0070C0"/>
              </a:buClr>
              <a:buFont typeface="+mj-lt"/>
              <a:buAutoNum type="arabicPeriod"/>
            </a:pPr>
            <a:endParaRPr lang="es-MX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28600" indent="-228600">
              <a:buClr>
                <a:srgbClr val="0070C0"/>
              </a:buClr>
              <a:buFont typeface="+mj-lt"/>
              <a:buAutoNum type="arabicPeriod"/>
            </a:pPr>
            <a:endParaRPr lang="es-MX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250825" y="116632"/>
            <a:ext cx="8435975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smtClean="0"/>
              <a:t>CONTRASTES</a:t>
            </a:r>
            <a:endParaRPr lang="es-MX" dirty="0"/>
          </a:p>
        </p:txBody>
      </p:sp>
      <p:sp>
        <p:nvSpPr>
          <p:cNvPr id="6" name="15 Rectángulo"/>
          <p:cNvSpPr/>
          <p:nvPr/>
        </p:nvSpPr>
        <p:spPr>
          <a:xfrm>
            <a:off x="4716016" y="908720"/>
            <a:ext cx="4320481" cy="547327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MX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PROPUESTA DE SEGURO ÚNICO</a:t>
            </a:r>
          </a:p>
          <a:p>
            <a:endParaRPr lang="es-MX" sz="11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s-MX" sz="11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s-MX" sz="11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28600" indent="-228600">
              <a:buClr>
                <a:srgbClr val="0070C0"/>
              </a:buClr>
              <a:buFont typeface="+mj-lt"/>
              <a:buAutoNum type="arabicPeriod"/>
            </a:pPr>
            <a:r>
              <a:rPr lang="es-MX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Fondo único nacional de carácter público.</a:t>
            </a:r>
          </a:p>
          <a:p>
            <a:pPr marL="228600" indent="-228600">
              <a:buClr>
                <a:srgbClr val="0070C0"/>
              </a:buClr>
              <a:buFont typeface="+mj-lt"/>
              <a:buAutoNum type="arabicPeriod"/>
            </a:pPr>
            <a:endParaRPr lang="es-MX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28600" indent="-228600">
              <a:buClr>
                <a:srgbClr val="0070C0"/>
              </a:buClr>
              <a:buFont typeface="+mj-lt"/>
              <a:buAutoNum type="arabicPeriod"/>
            </a:pPr>
            <a:endParaRPr lang="es-MX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28600" indent="-228600">
              <a:buClr>
                <a:srgbClr val="0070C0"/>
              </a:buClr>
              <a:buFont typeface="+mj-lt"/>
              <a:buAutoNum type="arabicPeriod"/>
            </a:pPr>
            <a:endParaRPr lang="es-MX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28600" indent="-228600">
              <a:buClr>
                <a:srgbClr val="0070C0"/>
              </a:buClr>
              <a:buFont typeface="+mj-lt"/>
              <a:buAutoNum type="arabicPeriod"/>
            </a:pPr>
            <a:r>
              <a:rPr lang="es-MX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Estado como único comprador (Monopsonio fijará </a:t>
            </a:r>
            <a:r>
              <a:rPr lang="es-MX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precios a clínicas, hospitales y </a:t>
            </a:r>
            <a:r>
              <a:rPr lang="es-MX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médicos). </a:t>
            </a:r>
            <a:endParaRPr lang="es-MX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28600" indent="-228600">
              <a:buClr>
                <a:srgbClr val="0070C0"/>
              </a:buClr>
              <a:buFont typeface="+mj-lt"/>
              <a:buAutoNum type="arabicPeriod"/>
            </a:pPr>
            <a:endParaRPr lang="es-MX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28600" indent="-228600">
              <a:buClr>
                <a:srgbClr val="0070C0"/>
              </a:buClr>
              <a:buFont typeface="+mj-lt"/>
              <a:buAutoNum type="arabicPeriod"/>
            </a:pPr>
            <a:endParaRPr lang="es-MX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28600" indent="-228600">
              <a:buClr>
                <a:srgbClr val="0070C0"/>
              </a:buClr>
              <a:buFont typeface="+mj-lt"/>
              <a:buAutoNum type="arabicPeriod"/>
            </a:pPr>
            <a:endParaRPr lang="es-MX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28600" indent="-228600">
              <a:buClr>
                <a:srgbClr val="0070C0"/>
              </a:buClr>
              <a:buFont typeface="+mj-lt"/>
              <a:buAutoNum type="arabicPeriod"/>
            </a:pPr>
            <a:r>
              <a:rPr lang="es-MX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Expropia y no solidariza : El sistema diluye el 7% en 17 millones de personas, aportando al sistema público sólo $278 mensuales per cápita.* </a:t>
            </a:r>
            <a:endParaRPr lang="es-MX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28600" indent="-228600">
              <a:buClr>
                <a:srgbClr val="0070C0"/>
              </a:buClr>
              <a:buFont typeface="+mj-lt"/>
              <a:buAutoNum type="arabicPeriod"/>
            </a:pPr>
            <a:endParaRPr lang="es-MX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28600" indent="-228600">
              <a:buClr>
                <a:srgbClr val="0070C0"/>
              </a:buClr>
              <a:buFont typeface="+mj-lt"/>
              <a:buAutoNum type="arabicPeriod"/>
            </a:pPr>
            <a:r>
              <a:rPr lang="es-MX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Contempla Fondo Mancomunado que es germen de estatización.</a:t>
            </a:r>
          </a:p>
          <a:p>
            <a:pPr>
              <a:buClr>
                <a:srgbClr val="0070C0"/>
              </a:buClr>
            </a:pPr>
            <a:endParaRPr lang="es-MX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28600" indent="-228600">
              <a:buClr>
                <a:srgbClr val="0070C0"/>
              </a:buClr>
              <a:buFont typeface="+mj-lt"/>
              <a:buAutoNum type="arabicPeriod"/>
            </a:pPr>
            <a:endParaRPr lang="es-MX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28600" indent="-228600">
              <a:buClr>
                <a:srgbClr val="0070C0"/>
              </a:buClr>
              <a:buFont typeface="+mj-lt"/>
              <a:buAutoNum type="arabicPeriod"/>
            </a:pPr>
            <a:endParaRPr lang="es-MX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Clr>
                <a:srgbClr val="0070C0"/>
              </a:buClr>
            </a:pPr>
            <a:endParaRPr lang="es-MX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28600" indent="-228600">
              <a:buClr>
                <a:srgbClr val="0070C0"/>
              </a:buClr>
              <a:buFont typeface="+mj-lt"/>
              <a:buAutoNum type="arabicPeriod"/>
            </a:pPr>
            <a:endParaRPr lang="es-MX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28600" indent="-228600">
              <a:buClr>
                <a:srgbClr val="0070C0"/>
              </a:buClr>
              <a:buFont typeface="+mj-lt"/>
              <a:buAutoNum type="arabicPeriod"/>
            </a:pPr>
            <a:endParaRPr lang="es-MX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51519" y="6567155"/>
            <a:ext cx="87130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* Libertad y Desarrollo, Temas Públicos N° 1.183, 30 de Octubre 2014 </a:t>
            </a:r>
            <a:endParaRPr lang="es-MX" sz="1000" dirty="0"/>
          </a:p>
        </p:txBody>
      </p:sp>
    </p:spTree>
    <p:extLst>
      <p:ext uri="{BB962C8B-B14F-4D97-AF65-F5344CB8AC3E}">
        <p14:creationId xmlns:p14="http://schemas.microsoft.com/office/powerpoint/2010/main" xmlns="" val="349739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 txBox="1">
            <a:spLocks/>
          </p:cNvSpPr>
          <p:nvPr/>
        </p:nvSpPr>
        <p:spPr>
          <a:xfrm>
            <a:off x="250825" y="116632"/>
            <a:ext cx="8435975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smtClean="0"/>
              <a:t>CONTRASTES</a:t>
            </a:r>
            <a:endParaRPr lang="es-MX" dirty="0"/>
          </a:p>
        </p:txBody>
      </p:sp>
      <p:sp>
        <p:nvSpPr>
          <p:cNvPr id="8" name="15 Rectángulo"/>
          <p:cNvSpPr/>
          <p:nvPr/>
        </p:nvSpPr>
        <p:spPr>
          <a:xfrm>
            <a:off x="4644008" y="908720"/>
            <a:ext cx="4320481" cy="53292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MX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PROPUESTA DE SEGURO ÚNICO</a:t>
            </a:r>
          </a:p>
          <a:p>
            <a:endParaRPr lang="es-MX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es-MX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Clr>
                <a:srgbClr val="0070C0"/>
              </a:buClr>
              <a:buFont typeface="+mj-lt"/>
              <a:buAutoNum type="arabicPeriod" startAt="5"/>
            </a:pPr>
            <a:r>
              <a:rPr lang="es-MX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El </a:t>
            </a:r>
            <a:r>
              <a:rPr lang="es-MX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PSS resultante </a:t>
            </a:r>
            <a:r>
              <a:rPr lang="es-MX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será el estándar que el Estado pueda dar, lo que equivale a un estándar de  atención pública.</a:t>
            </a:r>
          </a:p>
          <a:p>
            <a:pPr marL="342900" indent="-342900">
              <a:buClr>
                <a:srgbClr val="0070C0"/>
              </a:buClr>
              <a:buFont typeface="+mj-lt"/>
              <a:buAutoNum type="arabicPeriod" startAt="5"/>
            </a:pPr>
            <a:endParaRPr lang="es-MX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Clr>
                <a:srgbClr val="0070C0"/>
              </a:buClr>
              <a:buFont typeface="+mj-lt"/>
              <a:buAutoNum type="arabicPeriod" startAt="5"/>
            </a:pPr>
            <a:r>
              <a:rPr lang="es-MX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Mayoría de los prestadores privados quedarán fuera de la Seguridad Social.</a:t>
            </a:r>
            <a:endParaRPr lang="es-MX" sz="1600" dirty="0">
              <a:solidFill>
                <a:srgbClr val="0000FF"/>
              </a:solidFill>
            </a:endParaRPr>
          </a:p>
          <a:p>
            <a:pPr marL="342900" indent="-342900">
              <a:buClr>
                <a:srgbClr val="0070C0"/>
              </a:buClr>
              <a:buFont typeface="+mj-lt"/>
              <a:buAutoNum type="arabicPeriod" startAt="5"/>
            </a:pPr>
            <a:endParaRPr lang="es-MX" sz="1600" dirty="0">
              <a:solidFill>
                <a:srgbClr val="0000FF"/>
              </a:solidFill>
            </a:endParaRPr>
          </a:p>
          <a:p>
            <a:pPr marL="342900" indent="-342900">
              <a:buClr>
                <a:srgbClr val="0070C0"/>
              </a:buClr>
              <a:buFont typeface="+mj-lt"/>
              <a:buAutoNum type="arabicPeriod" startAt="5"/>
            </a:pPr>
            <a:endParaRPr lang="es-MX" sz="1600" dirty="0">
              <a:solidFill>
                <a:srgbClr val="0000FF"/>
              </a:solidFill>
            </a:endParaRPr>
          </a:p>
          <a:p>
            <a:pPr marL="342900" indent="-342900">
              <a:buClr>
                <a:srgbClr val="0070C0"/>
              </a:buClr>
              <a:buFont typeface="+mj-lt"/>
              <a:buAutoNum type="arabicPeriod" startAt="5"/>
            </a:pPr>
            <a:r>
              <a:rPr lang="es-MX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Causa un perjuicio al 80% de los médicos, quiénes trabajan también en el sector privado.</a:t>
            </a:r>
            <a:endParaRPr lang="es-MX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Clr>
                <a:srgbClr val="0070C0"/>
              </a:buClr>
              <a:buFont typeface="+mj-lt"/>
              <a:buAutoNum type="arabicPeriod" startAt="5"/>
            </a:pPr>
            <a:endParaRPr lang="es-MX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Clr>
                <a:srgbClr val="0070C0"/>
              </a:buClr>
              <a:buFont typeface="+mj-lt"/>
              <a:buAutoNum type="arabicPeriod" startAt="5"/>
            </a:pPr>
            <a:endParaRPr lang="es-MX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Clr>
                <a:srgbClr val="0070C0"/>
              </a:buClr>
              <a:buFont typeface="+mj-lt"/>
              <a:buAutoNum type="arabicPeriod" startAt="5"/>
            </a:pPr>
            <a:r>
              <a:rPr lang="es-MX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 hay libre elección, solo 3 redes cerradas en forma provisoria mientras se instala el Seguro único.</a:t>
            </a:r>
          </a:p>
          <a:p>
            <a:pPr marL="342900" indent="-342900">
              <a:buClr>
                <a:srgbClr val="0070C0"/>
              </a:buClr>
              <a:buFont typeface="+mj-lt"/>
              <a:buAutoNum type="arabicPeriod" startAt="5"/>
            </a:pPr>
            <a:endParaRPr lang="es-MX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Clr>
                <a:srgbClr val="0070C0"/>
              </a:buClr>
            </a:pPr>
            <a:endParaRPr lang="es-MX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15 Rectángulo"/>
          <p:cNvSpPr/>
          <p:nvPr/>
        </p:nvSpPr>
        <p:spPr>
          <a:xfrm>
            <a:off x="179512" y="908720"/>
            <a:ext cx="4320481" cy="53292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MX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PROPUESTA ALTERNATIVA</a:t>
            </a:r>
          </a:p>
          <a:p>
            <a:pPr marL="228600" indent="-228600">
              <a:buFont typeface="+mj-lt"/>
              <a:buAutoNum type="arabicPeriod"/>
            </a:pPr>
            <a:endParaRPr lang="es-MX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s-MX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Clr>
                <a:srgbClr val="0070C0"/>
              </a:buClr>
              <a:buFont typeface="+mj-lt"/>
              <a:buAutoNum type="arabicPeriod" startAt="5"/>
            </a:pPr>
            <a:r>
              <a:rPr lang="es-MX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El </a:t>
            </a:r>
            <a:r>
              <a:rPr lang="es-MX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PSS resultante </a:t>
            </a:r>
            <a:r>
              <a:rPr lang="es-MX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permite conservar el estándar de salud privada.</a:t>
            </a:r>
          </a:p>
          <a:p>
            <a:pPr marL="342900" indent="-342900">
              <a:buClr>
                <a:srgbClr val="0070C0"/>
              </a:buClr>
              <a:buFont typeface="+mj-lt"/>
              <a:buAutoNum type="arabicPeriod" startAt="5"/>
            </a:pPr>
            <a:endParaRPr lang="es-MX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Clr>
                <a:srgbClr val="0070C0"/>
              </a:buClr>
              <a:buFont typeface="+mj-lt"/>
              <a:buAutoNum type="arabicPeriod" startAt="5"/>
            </a:pPr>
            <a:endParaRPr lang="es-MX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Clr>
                <a:srgbClr val="0070C0"/>
              </a:buClr>
              <a:buFont typeface="+mj-lt"/>
              <a:buAutoNum type="arabicPeriod" startAt="5"/>
            </a:pPr>
            <a:r>
              <a:rPr lang="es-MX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 conserva el acceso a prestadores actuales.</a:t>
            </a:r>
            <a:endParaRPr lang="es-MX" sz="1600" dirty="0">
              <a:solidFill>
                <a:srgbClr val="0000FF"/>
              </a:solidFill>
            </a:endParaRPr>
          </a:p>
          <a:p>
            <a:pPr marL="342900" indent="-342900">
              <a:buClr>
                <a:srgbClr val="0070C0"/>
              </a:buClr>
              <a:buFont typeface="+mj-lt"/>
              <a:buAutoNum type="arabicPeriod" startAt="5"/>
            </a:pPr>
            <a:endParaRPr lang="es-MX" sz="1600" dirty="0">
              <a:solidFill>
                <a:srgbClr val="0000FF"/>
              </a:solidFill>
            </a:endParaRPr>
          </a:p>
          <a:p>
            <a:pPr marL="342900" indent="-342900">
              <a:buClr>
                <a:srgbClr val="0070C0"/>
              </a:buClr>
              <a:buFont typeface="+mj-lt"/>
              <a:buAutoNum type="arabicPeriod" startAt="5"/>
            </a:pPr>
            <a:endParaRPr lang="es-MX" sz="1600" dirty="0">
              <a:solidFill>
                <a:srgbClr val="0000FF"/>
              </a:solidFill>
            </a:endParaRPr>
          </a:p>
          <a:p>
            <a:pPr marL="342900" indent="-342900">
              <a:buClr>
                <a:srgbClr val="0070C0"/>
              </a:buClr>
              <a:buFont typeface="+mj-lt"/>
              <a:buAutoNum type="arabicPeriod" startAt="5"/>
            </a:pPr>
            <a:endParaRPr lang="es-MX" sz="1600" dirty="0">
              <a:solidFill>
                <a:srgbClr val="0000FF"/>
              </a:solidFill>
            </a:endParaRPr>
          </a:p>
          <a:p>
            <a:pPr marL="342900" indent="-342900">
              <a:buClr>
                <a:srgbClr val="0070C0"/>
              </a:buClr>
              <a:buFont typeface="+mj-lt"/>
              <a:buAutoNum type="arabicPeriod" startAt="5"/>
            </a:pPr>
            <a:r>
              <a:rPr lang="es-MX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Garantiza la autonomía y trabajo de los médicos.</a:t>
            </a:r>
            <a:endParaRPr lang="es-MX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Clr>
                <a:srgbClr val="0070C0"/>
              </a:buClr>
              <a:buFont typeface="+mj-lt"/>
              <a:buAutoNum type="arabicPeriod" startAt="5"/>
            </a:pPr>
            <a:endParaRPr lang="es-MX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Clr>
                <a:srgbClr val="0070C0"/>
              </a:buClr>
              <a:buFont typeface="+mj-lt"/>
              <a:buAutoNum type="arabicPeriod" startAt="5"/>
            </a:pPr>
            <a:endParaRPr lang="es-MX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Clr>
                <a:srgbClr val="0070C0"/>
              </a:buClr>
              <a:buFont typeface="+mj-lt"/>
              <a:buAutoNum type="arabicPeriod" startAt="5"/>
            </a:pPr>
            <a:endParaRPr lang="es-MX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Clr>
                <a:srgbClr val="0070C0"/>
              </a:buClr>
              <a:buFont typeface="+mj-lt"/>
              <a:buAutoNum type="arabicPeriod" startAt="5"/>
            </a:pPr>
            <a:r>
              <a:rPr lang="es-MX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 hay libre </a:t>
            </a:r>
            <a:r>
              <a:rPr lang="es-MX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elección en el PSS. Pero se  puede elegir diferentes redes de PSS. Hay libre elección en los seguros suplementarios.</a:t>
            </a:r>
            <a:endParaRPr lang="es-MX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799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9652" y="403212"/>
            <a:ext cx="6480720" cy="1143000"/>
          </a:xfrm>
        </p:spPr>
        <p:txBody>
          <a:bodyPr>
            <a:noAutofit/>
          </a:bodyPr>
          <a:lstStyle/>
          <a:p>
            <a:r>
              <a:rPr lang="es-CL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¿Fondo o Seguro Único?</a:t>
            </a:r>
            <a:r>
              <a:rPr lang="es-CL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es-CL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</a:br>
            <a:endParaRPr lang="es-CL" sz="2400" b="1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12659341"/>
              </p:ext>
            </p:extLst>
          </p:nvPr>
        </p:nvGraphicFramePr>
        <p:xfrm>
          <a:off x="467544" y="1988840"/>
          <a:ext cx="8424936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ángulo 6"/>
          <p:cNvSpPr/>
          <p:nvPr/>
        </p:nvSpPr>
        <p:spPr>
          <a:xfrm>
            <a:off x="395536" y="1514163"/>
            <a:ext cx="64624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CL" dirty="0"/>
              <a:t>“Fondo único” no es lo mismo que “Seguro único”</a:t>
            </a:r>
          </a:p>
        </p:txBody>
      </p:sp>
    </p:spTree>
    <p:extLst>
      <p:ext uri="{BB962C8B-B14F-4D97-AF65-F5344CB8AC3E}">
        <p14:creationId xmlns:p14="http://schemas.microsoft.com/office/powerpoint/2010/main" xmlns="" val="360933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Autofit/>
          </a:bodyPr>
          <a:lstStyle/>
          <a:p>
            <a:r>
              <a:rPr lang="es-CL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Otras entidades afectadas por las propuestas de reformas</a:t>
            </a:r>
            <a:endParaRPr lang="es-CL" sz="2400" dirty="0"/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xmlns="" val="2388680571"/>
              </p:ext>
            </p:extLst>
          </p:nvPr>
        </p:nvGraphicFramePr>
        <p:xfrm>
          <a:off x="467544" y="1030084"/>
          <a:ext cx="7704856" cy="30469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xmlns="" val="12015252"/>
              </p:ext>
            </p:extLst>
          </p:nvPr>
        </p:nvGraphicFramePr>
        <p:xfrm>
          <a:off x="467544" y="4443496"/>
          <a:ext cx="8404248" cy="2369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56176" y="2348880"/>
            <a:ext cx="2499592" cy="1656184"/>
          </a:xfrm>
        </p:spPr>
      </p:pic>
    </p:spTree>
    <p:extLst>
      <p:ext uri="{BB962C8B-B14F-4D97-AF65-F5344CB8AC3E}">
        <p14:creationId xmlns:p14="http://schemas.microsoft.com/office/powerpoint/2010/main" xmlns="" val="102213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3923928" y="188640"/>
            <a:ext cx="12602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En suma</a:t>
            </a:r>
            <a:endParaRPr lang="es-CL" sz="2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3" name="Marcador de contenid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11035977"/>
              </p:ext>
            </p:extLst>
          </p:nvPr>
        </p:nvGraphicFramePr>
        <p:xfrm>
          <a:off x="457200" y="764704"/>
          <a:ext cx="8229600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89863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L" sz="2000" dirty="0" smtClean="0"/>
              <a:t>Posición de los integrantes de la Comisión Presidencial de Salud para la reforma del </a:t>
            </a:r>
            <a:br>
              <a:rPr lang="es-CL" sz="2000" dirty="0" smtClean="0"/>
            </a:br>
            <a:r>
              <a:rPr lang="es-CL" sz="2000" dirty="0" smtClean="0"/>
              <a:t>Sistema de Salud Privado</a:t>
            </a:r>
            <a:endParaRPr lang="es-CL" sz="2000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56023588"/>
              </p:ext>
            </p:extLst>
          </p:nvPr>
        </p:nvGraphicFramePr>
        <p:xfrm>
          <a:off x="457200" y="1600200"/>
          <a:ext cx="8147248" cy="4372443"/>
        </p:xfrm>
        <a:graphic>
          <a:graphicData uri="http://schemas.openxmlformats.org/drawingml/2006/table">
            <a:tbl>
              <a:tblPr/>
              <a:tblGrid>
                <a:gridCol w="368932"/>
                <a:gridCol w="2240920"/>
                <a:gridCol w="1817333"/>
                <a:gridCol w="1629450"/>
                <a:gridCol w="2090613"/>
              </a:tblGrid>
              <a:tr h="195068"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N°</a:t>
                      </a:r>
                    </a:p>
                  </a:txBody>
                  <a:tcPr marL="7526" marR="7526" marT="84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Comisionado</a:t>
                      </a:r>
                    </a:p>
                  </a:txBody>
                  <a:tcPr marL="7526" marR="7526" marT="84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Profesión</a:t>
                      </a:r>
                    </a:p>
                  </a:txBody>
                  <a:tcPr marL="7526" marR="7526" marT="84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Observación</a:t>
                      </a:r>
                    </a:p>
                  </a:txBody>
                  <a:tcPr marL="7526" marR="7526" marT="84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Votación</a:t>
                      </a:r>
                    </a:p>
                  </a:txBody>
                  <a:tcPr marL="7526" marR="7526" marT="84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29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Carmen Castillo Taucher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Médico 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Prog. Gob. Bachelet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Servicio Nacional de Salud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</a:tr>
              <a:tr h="2229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Ximena Aguilera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Médico 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Prog. Gob. Bachelet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Servicio Nacional de Salud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</a:tr>
              <a:tr h="2229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Orielle Solar Hormazábal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Médico 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Prog. Gob. Bachelet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Servicio Nacional de Salud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</a:tr>
              <a:tr h="2229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Oscar Arteaga Herrera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Médico 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Prog. Gob. Bachelet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Servicio Nacional de Salud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</a:tr>
              <a:tr h="2229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María Soledad Barría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Médico 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</a:t>
                      </a:r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 Gob. Bachelet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Servicio Nacional de Salud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</a:tr>
              <a:tr h="2229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Mario Parada Lazcano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Médico 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Servicio Nacional de Salud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</a:tr>
              <a:tr h="2229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Camilo Cid Pedraza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Ing. Comercial, ARCIS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</a:t>
                      </a:r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 Gob. Bachelet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Servicio Nacional de Salud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</a:tr>
              <a:tr h="2229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David Debrott Sánchez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Ing. Comercial, ARCIS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</a:t>
                      </a:r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 Gob. Bachelet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Servicio Nacional de Salud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</a:tr>
              <a:tr h="2229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Andras Uthoff Botka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Ing. Comercial, CEPAL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</a:t>
                      </a:r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 Gob. Bachelet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Servicio Nacional de Salud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</a:tr>
              <a:tr h="2229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Tomás Jordán Díaz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Abogado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Servicio Nacional de Salud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</a:tr>
              <a:tr h="2229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Pedro García Aspillaga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Médico 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Abstención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29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Osvaldo Larrañaga Jiménez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Economista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Multiseguros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</a:tr>
              <a:tr h="2229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Guillermo Paraje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Economista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Prog. Gob. Bachelet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Multiseguros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</a:tr>
              <a:tr h="2229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Pedro Barría Gutiérrez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Abogado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Multiseguros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2229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Ana María Albornoz Cristino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Multiseguros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27681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Fernando Matthews Cádiz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Multiseguros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33358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Gonzalo de la Carrera Correa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Multiseguros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2229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Marcelo Dutilh Labbé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Multiseguros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6" marR="7526" marT="84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</a:tbl>
          </a:graphicData>
        </a:graphic>
      </p:graphicFrame>
      <p:sp>
        <p:nvSpPr>
          <p:cNvPr id="5" name="Rectángulo 4"/>
          <p:cNvSpPr/>
          <p:nvPr/>
        </p:nvSpPr>
        <p:spPr>
          <a:xfrm>
            <a:off x="4644008" y="1417638"/>
            <a:ext cx="4320480" cy="49636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Cerrar llave 5"/>
          <p:cNvSpPr/>
          <p:nvPr/>
        </p:nvSpPr>
        <p:spPr>
          <a:xfrm>
            <a:off x="4788024" y="1844824"/>
            <a:ext cx="720080" cy="216024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Cerrar llave 6"/>
          <p:cNvSpPr/>
          <p:nvPr/>
        </p:nvSpPr>
        <p:spPr>
          <a:xfrm>
            <a:off x="4788024" y="4221088"/>
            <a:ext cx="720080" cy="1800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Rectángulo 7"/>
          <p:cNvSpPr/>
          <p:nvPr/>
        </p:nvSpPr>
        <p:spPr>
          <a:xfrm>
            <a:off x="5736219" y="2740278"/>
            <a:ext cx="23641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 smtClean="0"/>
              <a:t>Sistema Único de Salud</a:t>
            </a:r>
            <a:endParaRPr lang="es-CL" dirty="0"/>
          </a:p>
        </p:txBody>
      </p:sp>
      <p:sp>
        <p:nvSpPr>
          <p:cNvPr id="9" name="Rectángulo 8"/>
          <p:cNvSpPr/>
          <p:nvPr/>
        </p:nvSpPr>
        <p:spPr>
          <a:xfrm>
            <a:off x="5672391" y="4936522"/>
            <a:ext cx="34107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 smtClean="0"/>
              <a:t>Sistema de </a:t>
            </a:r>
            <a:r>
              <a:rPr lang="es-CL" dirty="0" err="1" smtClean="0"/>
              <a:t>Multi</a:t>
            </a:r>
            <a:r>
              <a:rPr lang="es-CL" dirty="0" smtClean="0"/>
              <a:t>-seguros de Salud</a:t>
            </a:r>
            <a:endParaRPr lang="es-CL" dirty="0"/>
          </a:p>
        </p:txBody>
      </p:sp>
      <p:sp>
        <p:nvSpPr>
          <p:cNvPr id="10" name="134 Explosión 1"/>
          <p:cNvSpPr/>
          <p:nvPr/>
        </p:nvSpPr>
        <p:spPr>
          <a:xfrm>
            <a:off x="6300192" y="2996952"/>
            <a:ext cx="1318697" cy="1944216"/>
          </a:xfrm>
          <a:prstGeom prst="irregularSeal1">
            <a:avLst/>
          </a:prstGeom>
          <a:solidFill>
            <a:srgbClr val="FF000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rgbClr val="FFFF00"/>
                </a:solidFill>
              </a:rPr>
              <a:t>Vs.</a:t>
            </a:r>
            <a:endParaRPr lang="es-MX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255554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-30237"/>
            <a:ext cx="8229600" cy="351737"/>
          </a:xfrm>
        </p:spPr>
        <p:txBody>
          <a:bodyPr>
            <a:normAutofit fontScale="90000"/>
          </a:bodyPr>
          <a:lstStyle/>
          <a:p>
            <a:r>
              <a:rPr lang="es-CL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Crecimiento del </a:t>
            </a:r>
            <a:r>
              <a:rPr lang="es-CL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Gasto en Salud </a:t>
            </a:r>
            <a:r>
              <a:rPr lang="es-CL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en países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631" y="332527"/>
            <a:ext cx="8503169" cy="4032577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457200" y="6381328"/>
            <a:ext cx="40659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400" dirty="0" smtClean="0"/>
              <a:t>Fuente: Informe Comisión presidencial de Salud 2014</a:t>
            </a:r>
          </a:p>
          <a:p>
            <a:r>
              <a:rPr lang="es-CL" sz="1400" dirty="0" smtClean="0"/>
              <a:t>CAC: Crecimiento Anual Compuesto</a:t>
            </a:r>
            <a:endParaRPr lang="es-CL" sz="1400" dirty="0"/>
          </a:p>
        </p:txBody>
      </p:sp>
      <p:sp>
        <p:nvSpPr>
          <p:cNvPr id="6" name="Elipse 5"/>
          <p:cNvSpPr/>
          <p:nvPr/>
        </p:nvSpPr>
        <p:spPr>
          <a:xfrm>
            <a:off x="2771800" y="1916832"/>
            <a:ext cx="5930558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4365104"/>
            <a:ext cx="7416823" cy="2021487"/>
          </a:xfrm>
          <a:prstGeom prst="rect">
            <a:avLst/>
          </a:prstGeom>
        </p:spPr>
      </p:pic>
      <p:sp>
        <p:nvSpPr>
          <p:cNvPr id="8" name="Elipse 7"/>
          <p:cNvSpPr/>
          <p:nvPr/>
        </p:nvSpPr>
        <p:spPr>
          <a:xfrm>
            <a:off x="7380312" y="4797152"/>
            <a:ext cx="610350" cy="10801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3920332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RESUMEN DEL DIAGNÓSTICO</a:t>
            </a:r>
            <a:endParaRPr lang="es-CL" sz="3200" b="1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87451374"/>
              </p:ext>
            </p:extLst>
          </p:nvPr>
        </p:nvGraphicFramePr>
        <p:xfrm>
          <a:off x="466043" y="1124744"/>
          <a:ext cx="8229600" cy="5073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72207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/>
          </a:bodyPr>
          <a:lstStyle/>
          <a:p>
            <a:r>
              <a:rPr lang="es-CL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Cuáles </a:t>
            </a:r>
            <a:r>
              <a:rPr lang="es-CL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son </a:t>
            </a:r>
            <a:r>
              <a:rPr lang="es-CL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las </a:t>
            </a:r>
            <a:r>
              <a:rPr lang="es-CL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críticas que se le hace al sistema Isapre</a:t>
            </a:r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8581984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5011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CARACTERÍSTICAS DE LA PROPUESTA ALTERNATIVA</a:t>
            </a:r>
            <a:endParaRPr lang="es-MX" sz="24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51520" y="1700808"/>
            <a:ext cx="8713788" cy="972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 anchor="ctr">
            <a:spAutoFit/>
          </a:bodyPr>
          <a:lstStyle/>
          <a:p>
            <a:pPr algn="ctr">
              <a:buClr>
                <a:srgbClr val="0070C0"/>
              </a:buClr>
            </a:pPr>
            <a:r>
              <a:rPr lang="es-MX" sz="2000" dirty="0" smtClean="0"/>
              <a:t>PERMITE LA </a:t>
            </a:r>
            <a:r>
              <a:rPr lang="es-MX" sz="2000" b="1" dirty="0" smtClean="0"/>
              <a:t>COMPLEMENTARIEDAD</a:t>
            </a:r>
            <a:r>
              <a:rPr lang="es-MX" sz="2000" dirty="0" smtClean="0"/>
              <a:t> ENTRE LO PÚBLICO Y LO PRIVADO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272529" y="3121663"/>
            <a:ext cx="8713788" cy="972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 anchor="ctr">
            <a:spAutoFit/>
          </a:bodyPr>
          <a:lstStyle/>
          <a:p>
            <a:pPr algn="ctr">
              <a:buClr>
                <a:srgbClr val="0070C0"/>
              </a:buClr>
            </a:pPr>
            <a:r>
              <a:rPr lang="es-MX" sz="2000" dirty="0" smtClean="0"/>
              <a:t>PROPONE UN SISTEMA DE MULTISEGUROS, SIGUIENDO </a:t>
            </a:r>
            <a:r>
              <a:rPr lang="es-MX" sz="2000" b="1" dirty="0" smtClean="0"/>
              <a:t>MODELOS </a:t>
            </a:r>
            <a:r>
              <a:rPr lang="es-MX" sz="2000" dirty="0" smtClean="0"/>
              <a:t>EXITOSOS  COMO LOS DE ALEMANIA, HOLANDA, BÉLGICA Y SUIZA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272529" y="4751563"/>
            <a:ext cx="8713788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 anchor="ctr">
            <a:spAutoFit/>
          </a:bodyPr>
          <a:lstStyle/>
          <a:p>
            <a:pPr algn="ctr">
              <a:buClr>
                <a:srgbClr val="0070C0"/>
              </a:buClr>
            </a:pPr>
            <a:r>
              <a:rPr lang="es-MX" sz="2000" dirty="0" smtClean="0"/>
              <a:t>ESTOS PAÍSES SON USADOS COMO EJEMPLO Y SU </a:t>
            </a:r>
            <a:r>
              <a:rPr lang="es-MX" sz="2000" b="1" dirty="0" smtClean="0"/>
              <a:t>DUALIDAD (COMPLEMENTARIEDAD PÚBLICO-PRIVADA) </a:t>
            </a:r>
            <a:r>
              <a:rPr lang="es-MX" sz="2000" dirty="0" smtClean="0"/>
              <a:t>JAMÁS HA SIDO VISTA COMO CONTRADICTORIA PARA LA SEGURIDAD SOCIAL</a:t>
            </a:r>
          </a:p>
        </p:txBody>
      </p:sp>
    </p:spTree>
    <p:extLst>
      <p:ext uri="{BB962C8B-B14F-4D97-AF65-F5344CB8AC3E}">
        <p14:creationId xmlns:p14="http://schemas.microsoft.com/office/powerpoint/2010/main" xmlns="" val="342796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es-MX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OBJETIVOS DE LA PROPUESTA</a:t>
            </a:r>
            <a:endParaRPr lang="es-MX" sz="24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50825" y="1690930"/>
            <a:ext cx="8713788" cy="34163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s-MX" dirty="0" smtClean="0"/>
              <a:t>Aumentar la </a:t>
            </a:r>
            <a:r>
              <a:rPr lang="es-MX" b="1" dirty="0" smtClean="0"/>
              <a:t>solidaridad </a:t>
            </a:r>
            <a:r>
              <a:rPr lang="es-MX" dirty="0" smtClean="0"/>
              <a:t>entre afiliados al sistema privado (condición de salud, ingreso, genero y edad).</a:t>
            </a:r>
            <a:endParaRPr lang="es-MX" dirty="0"/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es-MX" dirty="0" smtClean="0"/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s-MX" dirty="0" smtClean="0"/>
              <a:t>Disminuir la </a:t>
            </a:r>
            <a:r>
              <a:rPr lang="es-MX" b="1" dirty="0" smtClean="0"/>
              <a:t>complejidad de los planes </a:t>
            </a:r>
            <a:r>
              <a:rPr lang="es-MX" dirty="0" smtClean="0"/>
              <a:t>con un modelo único de planes o PSS.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es-MX" dirty="0" smtClean="0"/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s-MX" dirty="0" smtClean="0"/>
              <a:t>Aumentar la </a:t>
            </a:r>
            <a:r>
              <a:rPr lang="es-MX" b="1" dirty="0" smtClean="0"/>
              <a:t>equidad </a:t>
            </a:r>
            <a:r>
              <a:rPr lang="es-MX" dirty="0" smtClean="0"/>
              <a:t>en el acceso.</a:t>
            </a:r>
          </a:p>
          <a:p>
            <a:pPr marL="285750" indent="-285750">
              <a:buClr>
                <a:srgbClr val="0070C0"/>
              </a:buClr>
            </a:pPr>
            <a:endParaRPr lang="es-MX" dirty="0" smtClean="0"/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s-MX" dirty="0" smtClean="0"/>
              <a:t>Mejorar la </a:t>
            </a:r>
            <a:r>
              <a:rPr lang="es-MX" b="1" dirty="0" smtClean="0"/>
              <a:t>eficiencia</a:t>
            </a:r>
            <a:r>
              <a:rPr lang="es-MX" dirty="0" smtClean="0"/>
              <a:t> en la contención de los costos.</a:t>
            </a:r>
            <a:endParaRPr lang="es-MX" dirty="0"/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es-MX" dirty="0" smtClean="0"/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s-MX" dirty="0" smtClean="0"/>
              <a:t>Promover la </a:t>
            </a:r>
            <a:r>
              <a:rPr lang="es-MX" b="1" dirty="0" smtClean="0"/>
              <a:t>competencia.</a:t>
            </a:r>
            <a:endParaRPr lang="es-MX" dirty="0"/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es-MX" dirty="0" smtClean="0"/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s-MX" dirty="0" smtClean="0"/>
              <a:t>Permitir </a:t>
            </a:r>
            <a:r>
              <a:rPr lang="es-MX" b="1" dirty="0" smtClean="0"/>
              <a:t>movilidad </a:t>
            </a:r>
            <a:r>
              <a:rPr lang="es-MX" dirty="0" smtClean="0"/>
              <a:t>de beneficiarios en el PSS.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250824" y="988024"/>
            <a:ext cx="8713789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dirty="0" smtClean="0"/>
              <a:t>Con fundamentos </a:t>
            </a:r>
            <a:r>
              <a:rPr lang="es-MX" b="1" dirty="0" smtClean="0"/>
              <a:t>técnicos</a:t>
            </a:r>
            <a:r>
              <a:rPr lang="es-MX" dirty="0" smtClean="0"/>
              <a:t> y </a:t>
            </a:r>
            <a:r>
              <a:rPr lang="es-MX" b="1" dirty="0" smtClean="0"/>
              <a:t>económicos </a:t>
            </a:r>
            <a:r>
              <a:rPr lang="es-MX" dirty="0" smtClean="0"/>
              <a:t>se busca:</a:t>
            </a:r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0" y="6237312"/>
            <a:ext cx="9143999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En las Isapres hay voluntad de cambio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85374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1"/>
            <a:ext cx="7772400" cy="908720"/>
          </a:xfrm>
        </p:spPr>
        <p:txBody>
          <a:bodyPr>
            <a:normAutofit fontScale="90000"/>
          </a:bodyPr>
          <a:lstStyle/>
          <a:p>
            <a:r>
              <a:rPr lang="es-CL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Los </a:t>
            </a:r>
            <a:r>
              <a:rPr lang="es-CL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objetivos y soluciones que buscan las propuestas</a:t>
            </a:r>
            <a:endParaRPr lang="es-CL" sz="2800" b="1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1" name="Diagrama 20"/>
          <p:cNvGraphicFramePr/>
          <p:nvPr>
            <p:extLst>
              <p:ext uri="{D42A27DB-BD31-4B8C-83A1-F6EECF244321}">
                <p14:modId xmlns:p14="http://schemas.microsoft.com/office/powerpoint/2010/main" xmlns="" val="4102343121"/>
              </p:ext>
            </p:extLst>
          </p:nvPr>
        </p:nvGraphicFramePr>
        <p:xfrm>
          <a:off x="179512" y="1052736"/>
          <a:ext cx="420738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2" name="Diagrama 21"/>
          <p:cNvGraphicFramePr/>
          <p:nvPr>
            <p:extLst>
              <p:ext uri="{D42A27DB-BD31-4B8C-83A1-F6EECF244321}">
                <p14:modId xmlns:p14="http://schemas.microsoft.com/office/powerpoint/2010/main" xmlns="" val="2600382998"/>
              </p:ext>
            </p:extLst>
          </p:nvPr>
        </p:nvGraphicFramePr>
        <p:xfrm>
          <a:off x="4929521" y="1052736"/>
          <a:ext cx="420738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cxnSp>
        <p:nvCxnSpPr>
          <p:cNvPr id="10" name="Conector recto de flecha 9"/>
          <p:cNvCxnSpPr/>
          <p:nvPr/>
        </p:nvCxnSpPr>
        <p:spPr>
          <a:xfrm flipV="1">
            <a:off x="3705385" y="1844824"/>
            <a:ext cx="1584176" cy="3703"/>
          </a:xfrm>
          <a:prstGeom prst="straightConnector1">
            <a:avLst/>
          </a:prstGeom>
          <a:ln w="76200">
            <a:solidFill>
              <a:srgbClr val="25406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/>
          <p:cNvCxnSpPr/>
          <p:nvPr/>
        </p:nvCxnSpPr>
        <p:spPr>
          <a:xfrm>
            <a:off x="3722744" y="3212976"/>
            <a:ext cx="1566817" cy="3703"/>
          </a:xfrm>
          <a:prstGeom prst="straightConnector1">
            <a:avLst/>
          </a:prstGeom>
          <a:ln w="76200">
            <a:solidFill>
              <a:srgbClr val="25406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/>
          <p:cNvCxnSpPr/>
          <p:nvPr/>
        </p:nvCxnSpPr>
        <p:spPr>
          <a:xfrm>
            <a:off x="3722744" y="4721441"/>
            <a:ext cx="1638825" cy="3703"/>
          </a:xfrm>
          <a:prstGeom prst="straightConnector1">
            <a:avLst/>
          </a:prstGeom>
          <a:ln w="76200">
            <a:solidFill>
              <a:srgbClr val="25406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/>
          <p:cNvCxnSpPr/>
          <p:nvPr/>
        </p:nvCxnSpPr>
        <p:spPr>
          <a:xfrm>
            <a:off x="3705385" y="6021288"/>
            <a:ext cx="1656184" cy="0"/>
          </a:xfrm>
          <a:prstGeom prst="straightConnector1">
            <a:avLst/>
          </a:prstGeom>
          <a:ln w="76200">
            <a:solidFill>
              <a:srgbClr val="25406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uadroTexto 2"/>
          <p:cNvSpPr txBox="1"/>
          <p:nvPr/>
        </p:nvSpPr>
        <p:spPr>
          <a:xfrm>
            <a:off x="1334159" y="724055"/>
            <a:ext cx="2517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Situación actual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6156176" y="692696"/>
            <a:ext cx="2517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Situación </a:t>
            </a:r>
            <a:r>
              <a:rPr lang="es-CL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propuesta</a:t>
            </a:r>
            <a:endParaRPr lang="es-CL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990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86366" y="1"/>
            <a:ext cx="7772400" cy="908720"/>
          </a:xfrm>
        </p:spPr>
        <p:txBody>
          <a:bodyPr>
            <a:normAutofit fontScale="90000"/>
          </a:bodyPr>
          <a:lstStyle/>
          <a:p>
            <a:r>
              <a:rPr lang="es-CL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Los </a:t>
            </a:r>
            <a:r>
              <a:rPr lang="es-CL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objetivos y soluciones que buscan las propuestas</a:t>
            </a:r>
            <a:endParaRPr lang="es-CL" sz="2800" b="1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1" name="Diagrama 20"/>
          <p:cNvGraphicFramePr/>
          <p:nvPr>
            <p:extLst>
              <p:ext uri="{D42A27DB-BD31-4B8C-83A1-F6EECF244321}">
                <p14:modId xmlns:p14="http://schemas.microsoft.com/office/powerpoint/2010/main" xmlns="" val="202334507"/>
              </p:ext>
            </p:extLst>
          </p:nvPr>
        </p:nvGraphicFramePr>
        <p:xfrm>
          <a:off x="179512" y="1052736"/>
          <a:ext cx="420738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2" name="Diagrama 21"/>
          <p:cNvGraphicFramePr/>
          <p:nvPr>
            <p:extLst>
              <p:ext uri="{D42A27DB-BD31-4B8C-83A1-F6EECF244321}">
                <p14:modId xmlns:p14="http://schemas.microsoft.com/office/powerpoint/2010/main" xmlns="" val="2356324128"/>
              </p:ext>
            </p:extLst>
          </p:nvPr>
        </p:nvGraphicFramePr>
        <p:xfrm>
          <a:off x="4929521" y="1052736"/>
          <a:ext cx="420738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cxnSp>
        <p:nvCxnSpPr>
          <p:cNvPr id="7" name="Conector recto de flecha 6"/>
          <p:cNvCxnSpPr/>
          <p:nvPr/>
        </p:nvCxnSpPr>
        <p:spPr>
          <a:xfrm>
            <a:off x="3705385" y="1344471"/>
            <a:ext cx="1584176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/>
          <p:cNvCxnSpPr/>
          <p:nvPr/>
        </p:nvCxnSpPr>
        <p:spPr>
          <a:xfrm>
            <a:off x="3705385" y="1988840"/>
            <a:ext cx="1584176" cy="7200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/>
          <p:cNvCxnSpPr/>
          <p:nvPr/>
        </p:nvCxnSpPr>
        <p:spPr>
          <a:xfrm>
            <a:off x="3722744" y="3237700"/>
            <a:ext cx="1566817" cy="15714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/>
          <p:cNvCxnSpPr/>
          <p:nvPr/>
        </p:nvCxnSpPr>
        <p:spPr>
          <a:xfrm>
            <a:off x="3722744" y="2660269"/>
            <a:ext cx="1566817" cy="73375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/>
          <p:cNvCxnSpPr/>
          <p:nvPr/>
        </p:nvCxnSpPr>
        <p:spPr>
          <a:xfrm>
            <a:off x="3722744" y="3762903"/>
            <a:ext cx="1566817" cy="22464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/>
          <p:nvPr/>
        </p:nvCxnSpPr>
        <p:spPr>
          <a:xfrm flipV="1">
            <a:off x="3705385" y="4276262"/>
            <a:ext cx="1584176" cy="23149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/>
          <p:cNvCxnSpPr/>
          <p:nvPr/>
        </p:nvCxnSpPr>
        <p:spPr>
          <a:xfrm flipV="1">
            <a:off x="3705385" y="4868961"/>
            <a:ext cx="1656184" cy="21622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/>
          <p:cNvCxnSpPr/>
          <p:nvPr/>
        </p:nvCxnSpPr>
        <p:spPr>
          <a:xfrm flipV="1">
            <a:off x="3705385" y="5736959"/>
            <a:ext cx="1656184" cy="7200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/>
          <p:cNvCxnSpPr/>
          <p:nvPr/>
        </p:nvCxnSpPr>
        <p:spPr>
          <a:xfrm>
            <a:off x="3705385" y="6313023"/>
            <a:ext cx="1656184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80310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2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9450" y="2340879"/>
            <a:ext cx="796533" cy="1019700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9450" y="4457528"/>
            <a:ext cx="796533" cy="10197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1556559" y="1956841"/>
            <a:ext cx="1365485" cy="283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44" dirty="0">
                <a:solidFill>
                  <a:prstClr val="black"/>
                </a:solidFill>
              </a:rPr>
              <a:t>Afiliado actual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556559" y="4073491"/>
            <a:ext cx="1365485" cy="283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44" dirty="0">
                <a:solidFill>
                  <a:prstClr val="black"/>
                </a:solidFill>
              </a:rPr>
              <a:t>Nuevo Afiliado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718572" y="2310165"/>
            <a:ext cx="1649961" cy="108719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>
                <a:solidFill>
                  <a:prstClr val="white"/>
                </a:solidFill>
              </a:rPr>
              <a:t>Mantener su Plan</a:t>
            </a:r>
          </a:p>
        </p:txBody>
      </p:sp>
      <p:sp>
        <p:nvSpPr>
          <p:cNvPr id="9" name="8 Rectángulo"/>
          <p:cNvSpPr/>
          <p:nvPr/>
        </p:nvSpPr>
        <p:spPr>
          <a:xfrm>
            <a:off x="6372200" y="2276872"/>
            <a:ext cx="1649961" cy="108719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>
                <a:solidFill>
                  <a:prstClr val="white"/>
                </a:solidFill>
              </a:rPr>
              <a:t>Condiciones </a:t>
            </a:r>
            <a:r>
              <a:rPr lang="es-CL" sz="1600" dirty="0" smtClean="0">
                <a:solidFill>
                  <a:prstClr val="white"/>
                </a:solidFill>
              </a:rPr>
              <a:t>actuales ISAPRE  </a:t>
            </a:r>
            <a:endParaRPr lang="es-CL" sz="1600" dirty="0">
              <a:solidFill>
                <a:prstClr val="white"/>
              </a:solidFill>
            </a:endParaRPr>
          </a:p>
        </p:txBody>
      </p:sp>
      <p:cxnSp>
        <p:nvCxnSpPr>
          <p:cNvPr id="11" name="10 Conector recto de flecha"/>
          <p:cNvCxnSpPr>
            <a:stCxn id="4" idx="3"/>
            <a:endCxn id="8" idx="1"/>
          </p:cNvCxnSpPr>
          <p:nvPr/>
        </p:nvCxnSpPr>
        <p:spPr>
          <a:xfrm>
            <a:off x="2455991" y="2850729"/>
            <a:ext cx="1262593" cy="301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>
            <a:stCxn id="8" idx="3"/>
            <a:endCxn id="9" idx="1"/>
          </p:cNvCxnSpPr>
          <p:nvPr/>
        </p:nvCxnSpPr>
        <p:spPr>
          <a:xfrm flipV="1">
            <a:off x="5368533" y="2820467"/>
            <a:ext cx="1003667" cy="3329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14 Rectángulo"/>
          <p:cNvSpPr/>
          <p:nvPr/>
        </p:nvSpPr>
        <p:spPr>
          <a:xfrm>
            <a:off x="3718572" y="4646066"/>
            <a:ext cx="1649961" cy="108719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>
                <a:solidFill>
                  <a:prstClr val="white"/>
                </a:solidFill>
              </a:rPr>
              <a:t>PSS</a:t>
            </a:r>
          </a:p>
        </p:txBody>
      </p:sp>
      <p:cxnSp>
        <p:nvCxnSpPr>
          <p:cNvPr id="17" name="16 Conector recto de flecha"/>
          <p:cNvCxnSpPr>
            <a:stCxn id="4" idx="3"/>
          </p:cNvCxnSpPr>
          <p:nvPr/>
        </p:nvCxnSpPr>
        <p:spPr>
          <a:xfrm>
            <a:off x="2455991" y="2850734"/>
            <a:ext cx="1262593" cy="153930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>
            <a:endCxn id="15" idx="1"/>
          </p:cNvCxnSpPr>
          <p:nvPr/>
        </p:nvCxnSpPr>
        <p:spPr>
          <a:xfrm>
            <a:off x="2455991" y="5189661"/>
            <a:ext cx="1262593" cy="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1 Título"/>
          <p:cNvSpPr>
            <a:spLocks noGrp="1"/>
          </p:cNvSpPr>
          <p:nvPr>
            <p:ph type="title"/>
          </p:nvPr>
        </p:nvSpPr>
        <p:spPr>
          <a:xfrm>
            <a:off x="1320801" y="420666"/>
            <a:ext cx="6502400" cy="1016000"/>
          </a:xfrm>
        </p:spPr>
        <p:txBody>
          <a:bodyPr>
            <a:normAutofit/>
          </a:bodyPr>
          <a:lstStyle/>
          <a:p>
            <a:r>
              <a:rPr lang="es-CL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¿Qué opciones tienen los afiliados con la reforma?</a:t>
            </a:r>
          </a:p>
        </p:txBody>
      </p:sp>
      <p:sp>
        <p:nvSpPr>
          <p:cNvPr id="16" name="14 Rectángulo"/>
          <p:cNvSpPr/>
          <p:nvPr/>
        </p:nvSpPr>
        <p:spPr>
          <a:xfrm>
            <a:off x="6372200" y="4094160"/>
            <a:ext cx="1649961" cy="108719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>
                <a:solidFill>
                  <a:prstClr val="white"/>
                </a:solidFill>
              </a:rPr>
              <a:t>ISAPRE </a:t>
            </a:r>
          </a:p>
        </p:txBody>
      </p:sp>
      <p:cxnSp>
        <p:nvCxnSpPr>
          <p:cNvPr id="18" name="12 Conector recto de flecha"/>
          <p:cNvCxnSpPr>
            <a:stCxn id="15" idx="3"/>
            <a:endCxn id="16" idx="1"/>
          </p:cNvCxnSpPr>
          <p:nvPr/>
        </p:nvCxnSpPr>
        <p:spPr>
          <a:xfrm flipV="1">
            <a:off x="5368533" y="4637755"/>
            <a:ext cx="1003667" cy="55190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3635896" y="3492297"/>
            <a:ext cx="46516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>
                <a:solidFill>
                  <a:srgbClr val="FF0000"/>
                </a:solidFill>
              </a:rPr>
              <a:t>Se deben definir </a:t>
            </a:r>
            <a:r>
              <a:rPr lang="es-MX" sz="1600" dirty="0">
                <a:solidFill>
                  <a:srgbClr val="FF0000"/>
                </a:solidFill>
              </a:rPr>
              <a:t>mecanismos de migración  </a:t>
            </a:r>
            <a:r>
              <a:rPr lang="es-MX" sz="1600" dirty="0" smtClean="0">
                <a:solidFill>
                  <a:srgbClr val="FF0000"/>
                </a:solidFill>
              </a:rPr>
              <a:t>para disminuir riesgos </a:t>
            </a:r>
            <a:r>
              <a:rPr lang="es-MX" sz="1600" dirty="0">
                <a:solidFill>
                  <a:srgbClr val="FF0000"/>
                </a:solidFill>
              </a:rPr>
              <a:t>de selección adversa al inicio</a:t>
            </a:r>
          </a:p>
        </p:txBody>
      </p:sp>
      <p:sp>
        <p:nvSpPr>
          <p:cNvPr id="20" name="14 Rectángulo"/>
          <p:cNvSpPr/>
          <p:nvPr/>
        </p:nvSpPr>
        <p:spPr>
          <a:xfrm>
            <a:off x="6372200" y="5222130"/>
            <a:ext cx="1649961" cy="108719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solidFill>
                  <a:prstClr val="white"/>
                </a:solidFill>
              </a:rPr>
              <a:t>FONASA</a:t>
            </a:r>
            <a:endParaRPr lang="es-CL" sz="1600" dirty="0">
              <a:solidFill>
                <a:prstClr val="white"/>
              </a:solidFill>
            </a:endParaRPr>
          </a:p>
        </p:txBody>
      </p:sp>
      <p:cxnSp>
        <p:nvCxnSpPr>
          <p:cNvPr id="22" name="12 Conector recto de flecha"/>
          <p:cNvCxnSpPr>
            <a:stCxn id="15" idx="3"/>
            <a:endCxn id="20" idx="1"/>
          </p:cNvCxnSpPr>
          <p:nvPr/>
        </p:nvCxnSpPr>
        <p:spPr>
          <a:xfrm>
            <a:off x="5368533" y="5189661"/>
            <a:ext cx="1003667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27282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6" grpId="0" animBg="1"/>
      <p:bldP spid="20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9072</TotalTime>
  <Words>1868</Words>
  <Application>Microsoft Office PowerPoint</Application>
  <PresentationFormat>Presentación en pantalla (4:3)</PresentationFormat>
  <Paragraphs>367</Paragraphs>
  <Slides>18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Tema de Office</vt:lpstr>
      <vt:lpstr>Diapositiva 1</vt:lpstr>
      <vt:lpstr>Crecimiento del Gasto en Salud en países</vt:lpstr>
      <vt:lpstr>RESUMEN DEL DIAGNÓSTICO</vt:lpstr>
      <vt:lpstr>Cuáles son las críticas que se le hace al sistema Isapre</vt:lpstr>
      <vt:lpstr>CARACTERÍSTICAS DE LA PROPUESTA ALTERNATIVA</vt:lpstr>
      <vt:lpstr>OBJETIVOS DE LA PROPUESTA</vt:lpstr>
      <vt:lpstr>Los objetivos y soluciones que buscan las propuestas</vt:lpstr>
      <vt:lpstr>Los objetivos y soluciones que buscan las propuestas</vt:lpstr>
      <vt:lpstr>¿Qué opciones tienen los afiliados con la reforma?</vt:lpstr>
      <vt:lpstr>Organización</vt:lpstr>
      <vt:lpstr>Resumen consensos Comisión Presidencial 2014</vt:lpstr>
      <vt:lpstr>Resumen consensos Comisión Presidencial 2014</vt:lpstr>
      <vt:lpstr>Diapositiva 13</vt:lpstr>
      <vt:lpstr>Diapositiva 14</vt:lpstr>
      <vt:lpstr>¿Fondo o Seguro Único? </vt:lpstr>
      <vt:lpstr>Otras entidades afectadas por las propuestas de reformas</vt:lpstr>
      <vt:lpstr>En suma</vt:lpstr>
      <vt:lpstr>Posición de los integrantes de la Comisión Presidencial de Salud para la reforma del  Sistema de Salud Privado</vt:lpstr>
    </vt:vector>
  </TitlesOfParts>
  <Company>RevolucionUnattended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fernando</dc:creator>
  <cp:lastModifiedBy>LunaRosenmann</cp:lastModifiedBy>
  <cp:revision>278</cp:revision>
  <cp:lastPrinted>2014-10-07T13:39:15Z</cp:lastPrinted>
  <dcterms:created xsi:type="dcterms:W3CDTF">2014-03-20T18:24:16Z</dcterms:created>
  <dcterms:modified xsi:type="dcterms:W3CDTF">2014-11-18T13:46:49Z</dcterms:modified>
</cp:coreProperties>
</file>